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2.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notesSlides/notesSlide3.xml" ContentType="application/vnd.openxmlformats-officedocument.presentationml.notesSlide+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notesSlides/notesSlide4.xml" ContentType="application/vnd.openxmlformats-officedocument.presentationml.notesSlide+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8.xml" ContentType="application/vnd.openxmlformats-officedocument.presentationml.notesSlid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notesSlides/notesSlide9.xml" ContentType="application/vnd.openxmlformats-officedocument.presentationml.notesSlide+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7" r:id="rId3"/>
    <p:sldId id="268" r:id="rId4"/>
    <p:sldId id="259" r:id="rId5"/>
    <p:sldId id="260" r:id="rId6"/>
    <p:sldId id="269" r:id="rId7"/>
    <p:sldId id="270" r:id="rId8"/>
    <p:sldId id="264" r:id="rId9"/>
    <p:sldId id="265" r:id="rId10"/>
    <p:sldId id="267" r:id="rId11"/>
  </p:sldIdLst>
  <p:sldSz cx="12192000" cy="6858000"/>
  <p:notesSz cx="7010400" cy="9396413"/>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F0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5670" autoAdjust="0"/>
  </p:normalViewPr>
  <p:slideViewPr>
    <p:cSldViewPr snapToGrid="0" snapToObjects="1">
      <p:cViewPr varScale="1">
        <p:scale>
          <a:sx n="77" d="100"/>
          <a:sy n="77" d="100"/>
        </p:scale>
        <p:origin x="118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9433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Présentation d'environ 10 minutes au Comité de direction. Objectif : présenter les grandes lignes de la planification 2026-2027 du BEAC — perspectives d'évolution (p.14 du rapport annuel), dossiers prioritaires et nouveaux dossiers — et annoncer le renforcement de l'équipe.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CA" b="1" dirty="0"/>
              <a:t>Pourquoi la planification annuelle est-elle importante — sur le plan théorique et pratique?</a:t>
            </a:r>
            <a:endParaRPr lang="fr-CA" dirty="0"/>
          </a:p>
          <a:p>
            <a:pPr rtl="0"/>
            <a:endParaRPr lang="fr-CA" dirty="0"/>
          </a:p>
          <a:p>
            <a:pPr rtl="0"/>
            <a:r>
              <a:rPr lang="fr-CA" dirty="0"/>
              <a:t>Sur le plan théorique, </a:t>
            </a:r>
          </a:p>
          <a:p>
            <a:pPr marL="228600" indent="-228600" rtl="0">
              <a:buAutoNum type="arabicParenR"/>
            </a:pPr>
            <a:r>
              <a:rPr lang="fr-CA" dirty="0"/>
              <a:t>La planification est ce qui distingue une véritable démarche d'amélioration continue d'une succession de projets ponctuels. Dans le cycle d'amélioration continue (type </a:t>
            </a:r>
            <a:r>
              <a:rPr lang="fr-CA" i="1" dirty="0"/>
              <a:t>Plan-Do-Study-</a:t>
            </a:r>
            <a:r>
              <a:rPr lang="fr-CA" i="1" dirty="0" err="1"/>
              <a:t>Act</a:t>
            </a:r>
            <a:r>
              <a:rPr lang="fr-CA" dirty="0"/>
              <a:t> de Deming), la planification est l'étape « Plan » : sans elle, l'évaluation devient réactive plutôt que délibérée, et le mandat même du BEAC — instaurer une </a:t>
            </a:r>
            <a:r>
              <a:rPr lang="fr-CA" i="1" dirty="0"/>
              <a:t>culture</a:t>
            </a:r>
            <a:r>
              <a:rPr lang="fr-CA" dirty="0"/>
              <a:t> d'amélioration continue — perd son ancrage. </a:t>
            </a:r>
          </a:p>
          <a:p>
            <a:pPr marL="228600" indent="-228600" rtl="0">
              <a:buAutoNum type="arabicParenR"/>
            </a:pPr>
            <a:r>
              <a:rPr lang="fr-CA" dirty="0"/>
              <a:t>Elle s'appuie aussi sur le principe de l'évaluation orientée vers l'utilisation (Patton) : une évaluation ne crée de la valeur que si ses résultats sont utilisés, ce qui suppose d'arrimer </a:t>
            </a:r>
            <a:r>
              <a:rPr lang="fr-CA" i="1" dirty="0"/>
              <a:t>à l'avance</a:t>
            </a:r>
            <a:r>
              <a:rPr lang="fr-CA" dirty="0"/>
              <a:t> la production de données aux moments décisionnels réels — précisément ce que vise le BEAC en identifiant « les moments stratégiques pour la prise de décision ». </a:t>
            </a:r>
          </a:p>
          <a:p>
            <a:pPr marL="228600" indent="-228600" rtl="0">
              <a:buAutoNum type="arabicParenR"/>
            </a:pPr>
            <a:r>
              <a:rPr lang="fr-CA" dirty="0"/>
              <a:t>Enfin, la planification intégrée est un levier d'organisation apprenante : en rendant visibles les interdépendances entre projets et en documentant les apprentissages, elle soutient un apprentissage collectif (et non seulement individuel) et le développement de l'autonomie évaluative des équipes — l'un des trois axes 2026-2027.</a:t>
            </a:r>
          </a:p>
          <a:p>
            <a:pPr marL="0" indent="0" rtl="0">
              <a:buNone/>
            </a:pPr>
            <a:endParaRPr lang="fr-CA" dirty="0"/>
          </a:p>
          <a:p>
            <a:pPr rtl="0"/>
            <a:r>
              <a:rPr lang="fr-CA" dirty="0"/>
              <a:t>Sur le plan pratique, elle répond à des contraintes très concrètes. </a:t>
            </a:r>
          </a:p>
          <a:p>
            <a:pPr rtl="0"/>
            <a:endParaRPr lang="fr-CA" dirty="0"/>
          </a:p>
          <a:p>
            <a:pPr marL="228600" indent="-228600" rtl="0">
              <a:buAutoNum type="arabicParenR"/>
            </a:pPr>
            <a:r>
              <a:rPr lang="fr-CA" dirty="0"/>
              <a:t>La </a:t>
            </a:r>
            <a:r>
              <a:rPr lang="fr-CA" b="1" dirty="0"/>
              <a:t>priorisation</a:t>
            </a:r>
            <a:r>
              <a:rPr lang="fr-CA" dirty="0"/>
              <a:t> : la capacité du BEAC est limitée et les demandes se multiplient; planifier (comme le fait l'appel de projets) permet d'aligner la demande sur la capacité et sur les priorités facultaires. </a:t>
            </a:r>
          </a:p>
          <a:p>
            <a:pPr marL="228600" indent="-228600" rtl="0">
              <a:buAutoNum type="arabicParenR"/>
            </a:pPr>
            <a:r>
              <a:rPr lang="fr-CA" dirty="0"/>
              <a:t>L'</a:t>
            </a:r>
            <a:r>
              <a:rPr lang="fr-CA" b="1" dirty="0"/>
              <a:t>anticipation</a:t>
            </a:r>
            <a:r>
              <a:rPr lang="fr-CA" dirty="0"/>
              <a:t> : connaître le calendrier à l'avance facilite les demandes de données aux équipes et lisse la charge de travail — la logique même de la collecte échelonnée des tableaux de bord. Elle permet aussi la </a:t>
            </a:r>
            <a:r>
              <a:rPr lang="fr-CA" b="1" dirty="0"/>
              <a:t>coordination et l'étalonnage</a:t>
            </a:r>
            <a:r>
              <a:rPr lang="fr-CA" dirty="0"/>
              <a:t> des résultats dans le temps et entre programmes, évitant les doublons. </a:t>
            </a:r>
          </a:p>
          <a:p>
            <a:pPr marL="228600" indent="-228600" rtl="0">
              <a:buAutoNum type="arabicParenR"/>
            </a:pPr>
            <a:r>
              <a:rPr lang="fr-CA" dirty="0"/>
              <a:t>La </a:t>
            </a:r>
            <a:r>
              <a:rPr lang="fr-CA" b="1" dirty="0"/>
              <a:t>pérennité</a:t>
            </a:r>
            <a:r>
              <a:rPr lang="fr-CA" dirty="0"/>
              <a:t> : une démarche planifiée et documentée résiste aux transitions de personnel, un enjeu bien réel pour le BEAC après le départ à la retraite de Gilles Leclerc et avec l'intégration d'une nouvelle ressource.</a:t>
            </a:r>
          </a:p>
          <a:p>
            <a:pPr marL="0" indent="0" rtl="0">
              <a:buNone/>
            </a:pPr>
            <a:endParaRPr lang="fr-CA" dirty="0"/>
          </a:p>
          <a:p>
            <a:pPr rtl="0"/>
            <a:r>
              <a:rPr lang="fr-CA" dirty="0"/>
              <a:t>En somme : théoriquement, la planification transforme l'évaluation en levier d'amélioration et d'apprentissage; pratiquement, elle rend cette ambition soutenable dans un contexte de ressources limitées et de croissance.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CA" b="1" dirty="0"/>
              <a:t>La part spécifique vs générique — et leurs contributions</a:t>
            </a:r>
            <a:endParaRPr lang="fr-CA" dirty="0"/>
          </a:p>
          <a:p>
            <a:pPr rtl="0"/>
            <a:r>
              <a:rPr lang="fr-CA" dirty="0"/>
              <a:t>En étudiant la planification, on voit qu'elle est bâtie sur </a:t>
            </a:r>
            <a:r>
              <a:rPr lang="fr-CA" b="1" dirty="0"/>
              <a:t>deux strates</a:t>
            </a:r>
            <a:r>
              <a:rPr lang="fr-CA" dirty="0"/>
              <a:t> que le rapport distingue lui-même assez nettement.</a:t>
            </a:r>
          </a:p>
          <a:p>
            <a:pPr rtl="0"/>
            <a:endParaRPr lang="fr-CA" dirty="0"/>
          </a:p>
          <a:p>
            <a:pPr rtl="0"/>
            <a:r>
              <a:rPr lang="fr-CA" dirty="0"/>
              <a:t>La </a:t>
            </a:r>
            <a:r>
              <a:rPr lang="fr-CA" b="1" dirty="0"/>
              <a:t>part spécifique au programme</a:t>
            </a:r>
            <a:r>
              <a:rPr lang="fr-CA" dirty="0"/>
              <a:t> correspond à la « Synthèse des projets par programme » (p. 10) : chaque programme (Pharm. D., BSBP, MPA, </a:t>
            </a:r>
            <a:r>
              <a:rPr lang="fr-CA" dirty="0" err="1"/>
              <a:t>QeP</a:t>
            </a:r>
            <a:r>
              <a:rPr lang="fr-CA" dirty="0"/>
              <a:t>, microprogramme, BAEP) a ses projets propres — sondages d'expérience étudiante, appréciation de stage, autoévaluation d'agrément CCRP, optimisation de compétences, Salle de découverte, fiches de rétroaction. La planification annuelle elle-même est </a:t>
            </a:r>
            <a:r>
              <a:rPr lang="fr-CA" i="1" dirty="0"/>
              <a:t>déclinée par programme</a:t>
            </a:r>
            <a:r>
              <a:rPr lang="fr-CA" dirty="0"/>
              <a:t>, alignée sur les priorités et la capacité de chacun.</a:t>
            </a:r>
          </a:p>
          <a:p>
            <a:pPr rtl="0"/>
            <a:endParaRPr lang="fr-CA" dirty="0"/>
          </a:p>
          <a:p>
            <a:pPr rtl="0"/>
            <a:r>
              <a:rPr lang="fr-CA" dirty="0"/>
              <a:t>La </a:t>
            </a:r>
            <a:r>
              <a:rPr lang="fr-CA" b="1" dirty="0"/>
              <a:t>part générique (transversale)</a:t>
            </a:r>
            <a:r>
              <a:rPr lang="fr-CA" dirty="0"/>
              <a:t> correspond aux « Projets récurrents » (p. 8-9), que le rapport décrit explicitement comme « transversaux, liés aux fonctions essentielles ou nécessitant une coordination centralisée » — planification, tableaux de bord (modèle commun), enquête de bien-être (instrument commun), sondage national — ainsi qu'aux cinq initiatives de transfert des connaissances (catalogue standardisé de mesures, intranet, diffusion systématique, alignement facultaire, gouvernance) et à la planification intégrée.</a:t>
            </a:r>
          </a:p>
          <a:p>
            <a:pPr rtl="0"/>
            <a:endParaRPr lang="fr-CA" dirty="0"/>
          </a:p>
          <a:p>
            <a:pPr rtl="0"/>
            <a:r>
              <a:rPr lang="fr-CA" dirty="0"/>
              <a:t>Sur </a:t>
            </a:r>
            <a:r>
              <a:rPr lang="fr-CA" i="1" dirty="0"/>
              <a:t>la part</a:t>
            </a:r>
            <a:r>
              <a:rPr lang="fr-CA" dirty="0"/>
              <a:t> : je resterais prudent sur un chiffre, mais la lecture donne une tendance claire. En </a:t>
            </a:r>
            <a:r>
              <a:rPr lang="fr-CA" b="1" dirty="0"/>
              <a:t>volume de livrables</a:t>
            </a:r>
            <a:r>
              <a:rPr lang="fr-CA" dirty="0"/>
              <a:t>, le spécifique domine — chaque programme génère plusieurs projets. En </a:t>
            </a:r>
            <a:r>
              <a:rPr lang="fr-CA" b="1" dirty="0"/>
              <a:t>investissement stratégique pour 2026-2027</a:t>
            </a:r>
            <a:r>
              <a:rPr lang="fr-CA" dirty="0"/>
              <a:t>, la part générique augmente nettement : standardisation, intégration, gouvernance, plateforme. Le rapport signale d'ailleurs ce basculement délibéré vers le transversal.</a:t>
            </a:r>
          </a:p>
          <a:p>
            <a:pPr rtl="0"/>
            <a:endParaRPr lang="fr-CA" b="1" dirty="0"/>
          </a:p>
          <a:p>
            <a:pPr rtl="0"/>
            <a:r>
              <a:rPr lang="fr-CA" b="1" dirty="0"/>
              <a:t>Oui, les deux contribuent différemment</a:t>
            </a:r>
            <a:r>
              <a:rPr lang="fr-CA" dirty="0"/>
              <a:t> — à des niveaux et des horizons distincts :</a:t>
            </a:r>
          </a:p>
          <a:p>
            <a:pPr lvl="0" rtl="0"/>
            <a:endParaRPr lang="fr-CA" dirty="0"/>
          </a:p>
          <a:p>
            <a:pPr lvl="0" rtl="0"/>
            <a:r>
              <a:rPr lang="fr-CA" dirty="0"/>
              <a:t>Le </a:t>
            </a:r>
            <a:r>
              <a:rPr lang="fr-CA" b="1" dirty="0"/>
              <a:t>spécifique</a:t>
            </a:r>
            <a:r>
              <a:rPr lang="fr-CA" dirty="0"/>
              <a:t> contribue </a:t>
            </a:r>
            <a:r>
              <a:rPr lang="fr-CA" i="1" dirty="0"/>
              <a:t>directement</a:t>
            </a:r>
            <a:r>
              <a:rPr lang="fr-CA" dirty="0"/>
              <a:t> à l'amélioration d'un programme donné. Il produit des données contextualisées et actionnables, arrimées aux cycles propres du programme (agrément, priorités). C'est là que la boucle d'amélioration se referme concrètement. En termes théoriques : usage des </a:t>
            </a:r>
            <a:r>
              <a:rPr lang="fr-CA" i="1" dirty="0"/>
              <a:t>résultats</a:t>
            </a:r>
            <a:r>
              <a:rPr lang="fr-CA" dirty="0"/>
              <a:t>, validité décisionnelle locale, apprentissage en simple boucle.</a:t>
            </a:r>
          </a:p>
          <a:p>
            <a:pPr lvl="0" rtl="0"/>
            <a:endParaRPr lang="fr-CA" dirty="0"/>
          </a:p>
          <a:p>
            <a:pPr lvl="0" rtl="0"/>
            <a:r>
              <a:rPr lang="fr-CA" dirty="0"/>
              <a:t>Le </a:t>
            </a:r>
            <a:r>
              <a:rPr lang="fr-CA" b="1" dirty="0"/>
              <a:t>générique</a:t>
            </a:r>
            <a:r>
              <a:rPr lang="fr-CA" dirty="0"/>
              <a:t> contribue </a:t>
            </a:r>
            <a:r>
              <a:rPr lang="fr-CA" i="1" dirty="0"/>
              <a:t>indirectement</a:t>
            </a:r>
            <a:r>
              <a:rPr lang="fr-CA" dirty="0"/>
              <a:t> mais joue un rôle habilitant. Il n'améliore aucun programme en particulier, mais élève la qualité, l'efficience et la comparabilité de </a:t>
            </a:r>
            <a:r>
              <a:rPr lang="fr-CA" i="1" dirty="0"/>
              <a:t>tout</a:t>
            </a:r>
            <a:r>
              <a:rPr lang="fr-CA" dirty="0"/>
              <a:t> le travail spécifique, et bâtit la culture et la capacité durables. En termes théoriques : usage de </a:t>
            </a:r>
            <a:r>
              <a:rPr lang="fr-CA" i="1" dirty="0"/>
              <a:t>processus</a:t>
            </a:r>
            <a:r>
              <a:rPr lang="fr-CA" dirty="0"/>
              <a:t> (renforcement des capacités d'évaluation), étalonnage et comparabilité, rigueur méthodologique, apprentissage en double boucle et maturité organisationnelle.</a:t>
            </a:r>
          </a:p>
          <a:p>
            <a:pPr lvl="0" rtl="0"/>
            <a:endParaRPr lang="fr-CA" dirty="0"/>
          </a:p>
          <a:p>
            <a:pPr lvl="1" rtl="0"/>
            <a:r>
              <a:rPr lang="fr-CA" b="0" dirty="0"/>
              <a:t>Comparabilité — pouvoir mettre les programmes (ou les années) en regard sur une même base. Si chaque programme mesure le bien-être étudiant ou l'expérience de stage avec ses propres questions, on ne peut pas comparer les résultats. Des instruments communs rendent les données </a:t>
            </a:r>
            <a:r>
              <a:rPr lang="fr-CA" b="0" i="1" dirty="0"/>
              <a:t>comparables</a:t>
            </a:r>
            <a:r>
              <a:rPr lang="fr-CA" b="0" dirty="0"/>
              <a:t> d'un programme à l'autre.</a:t>
            </a:r>
          </a:p>
          <a:p>
            <a:pPr lvl="1" rtl="0"/>
            <a:r>
              <a:rPr lang="fr-CA" b="0" dirty="0"/>
              <a:t>Étalonnage — c'est le mot français pour </a:t>
            </a:r>
            <a:r>
              <a:rPr lang="fr-CA" b="0" i="1" dirty="0"/>
              <a:t>benchmarking</a:t>
            </a:r>
            <a:r>
              <a:rPr lang="fr-CA" b="0" dirty="0"/>
              <a:t> : se donner des points de repère pour se situer et suivre l'évolution dans le temps. Un tableau de bord construit sur les mêmes indicateurs permet de voir si un programme progresse, ou comment il se positionne par rapport aux autres. Votre rapport annuel emploie d'ailleurs ce terme (« l'étalonnage des résultats dans le temps et entre les programmes », p. 8).</a:t>
            </a:r>
          </a:p>
          <a:p>
            <a:pPr lvl="1" rtl="0"/>
            <a:r>
              <a:rPr lang="fr-CA" b="0" dirty="0"/>
              <a:t>Efficience — faire mieux avec les mêmes ressources : mutualiser les outils plutôt que de tout refaire pour chaque programme. Le catalogue de mesures en est l'exemple type — on réutilise des instruments validés au lieu d'en recréer à chaque fois.</a:t>
            </a:r>
          </a:p>
          <a:p>
            <a:pPr lvl="1" rtl="0"/>
            <a:r>
              <a:rPr lang="fr-CA" b="0" dirty="0"/>
              <a:t>« À l'échelle facultaire » précise que ces trois bénéfices se réalisent au niveau de </a:t>
            </a:r>
            <a:r>
              <a:rPr lang="fr-CA" b="0" i="1" dirty="0"/>
              <a:t>l'ensemble</a:t>
            </a:r>
            <a:r>
              <a:rPr lang="fr-CA" b="0" dirty="0"/>
              <a:t> de la Faculté, pas d'un seul programme — ce qui est précisément la marque de la planification « fonction d'évaluation » (transversale) par opposition à la planification appliquée à un programme.</a:t>
            </a:r>
          </a:p>
          <a:p>
            <a:pPr lvl="1" rtl="0"/>
            <a:r>
              <a:rPr lang="fr-CA" b="0" dirty="0"/>
              <a:t>Autrement dit, ce point résume </a:t>
            </a:r>
            <a:r>
              <a:rPr lang="fr-CA" b="0" i="1" dirty="0"/>
              <a:t>pourquoi</a:t>
            </a:r>
            <a:r>
              <a:rPr lang="fr-CA" b="0" dirty="0"/>
              <a:t> on investit dans le commun : parce que ça permet de comparer, de se situer dans le temps, et d'éviter le gaspillage — trois choses qu'un travail programme par programme ne peut pas produire seul.</a:t>
            </a:r>
          </a:p>
          <a:p>
            <a:pPr lvl="1" rtl="0"/>
            <a:r>
              <a:rPr lang="fr-CA" b="0" dirty="0"/>
              <a:t>Cela dit, comme vous l'avez ressenti, la formulation est un peu chargée pour une puce. Si vous voulez l'alléger, quelques options :</a:t>
            </a:r>
          </a:p>
          <a:p>
            <a:pPr lvl="1" rtl="0"/>
            <a:r>
              <a:rPr lang="fr-CA" b="0" dirty="0"/>
              <a:t>« Comparer les programmes et suivre leur évolution dans le temps » — remplace les trois noms abstraits par une idée concrète (garde comparabilité + étalonnage, laisse tomber « efficience »).</a:t>
            </a:r>
          </a:p>
          <a:p>
            <a:pPr lvl="1" rtl="0"/>
            <a:r>
              <a:rPr lang="fr-CA" b="0" dirty="0"/>
              <a:t>« Comparaison entre programmes et étalonnage dans le temps » — plus court, conserve votre vocabulaire.</a:t>
            </a:r>
          </a:p>
          <a:p>
            <a:pPr lvl="1" rtl="0"/>
            <a:r>
              <a:rPr lang="fr-CA" b="0" dirty="0"/>
              <a:t>« Des repères communs pour comparer et se situer » — le plus simple, orienté bénéfice.</a:t>
            </a:r>
          </a:p>
          <a:p>
            <a:pPr lvl="0" rtl="0"/>
            <a:endParaRPr lang="fr-CA" dirty="0"/>
          </a:p>
          <a:p>
            <a:pPr lvl="0" rtl="0"/>
            <a:endParaRPr lang="fr-CA" dirty="0"/>
          </a:p>
          <a:p>
            <a:pPr rtl="0"/>
            <a:r>
              <a:rPr lang="fr-CA" dirty="0"/>
              <a:t>Autrement dit, le spécifique fait vivre l'amélioration </a:t>
            </a:r>
            <a:r>
              <a:rPr lang="fr-CA" i="1" dirty="0"/>
              <a:t>des programmes</a:t>
            </a:r>
            <a:r>
              <a:rPr lang="fr-CA" dirty="0"/>
              <a:t>; le générique fait vivre la </a:t>
            </a:r>
            <a:r>
              <a:rPr lang="fr-CA" i="1" dirty="0"/>
              <a:t>fonction</a:t>
            </a:r>
            <a:r>
              <a:rPr lang="fr-CA" dirty="0"/>
              <a:t> d'évaluation elle-même — sa qualité, sa soutenabilité, sa capacité d'apprentissage collectif.</a:t>
            </a:r>
          </a:p>
          <a:p>
            <a:pPr rtl="0"/>
            <a:endParaRPr lang="fr-CA" dirty="0"/>
          </a:p>
          <a:p>
            <a:pPr rtl="0"/>
            <a:r>
              <a:rPr lang="fr-CA" dirty="0"/>
              <a:t>Il y a enfin une </a:t>
            </a:r>
            <a:r>
              <a:rPr lang="fr-CA" b="1" dirty="0"/>
              <a:t>tension à calibrer</a:t>
            </a:r>
            <a:r>
              <a:rPr lang="fr-CA" dirty="0"/>
              <a:t>, que la planification illustre bien : trop de standardisation aplatit la pertinence contextuelle (l'enquête de bien-être le montre — la variabilité des taux de réponse entre programmes limite la valeur comparative de l'instrument commun); trop de sur-mesure sacrifie l'efficience, la comparabilité et le savoir cumulatif. Les meilleurs investissements génériques sont ceux qui </a:t>
            </a:r>
            <a:r>
              <a:rPr lang="fr-CA" i="1" dirty="0"/>
              <a:t>amplifient</a:t>
            </a:r>
            <a:r>
              <a:rPr lang="fr-CA" dirty="0"/>
              <a:t> le spécifique au lieu de le remplacer — le catalogue standardisé de mesures en est l'exemple parfait : un répertoire commun dans lequel chaque équipe puise les items pertinents à ses besoins.</a:t>
            </a:r>
          </a:p>
          <a:p>
            <a:pPr rtl="0"/>
            <a:endParaRPr lang="fr-CA" b="1"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Diapositive centrale de la présentation. Insister sur les trois axes qui guideront 2026-2027 : documenter l'impact de l'évaluation sur les décisions, renforcer l'autonomie des équipes, et mesurer la maturité organisationnelle de la culture d'amélioration continue.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3" Type="http://schemas.openxmlformats.org/officeDocument/2006/relationships/tags" Target="../tags/tag3.xml"/><Relationship Id="rId7"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tags" Target="../tags/tag14.xml"/><Relationship Id="rId13" Type="http://schemas.openxmlformats.org/officeDocument/2006/relationships/tags" Target="../tags/tag19.xml"/><Relationship Id="rId18" Type="http://schemas.openxmlformats.org/officeDocument/2006/relationships/tags" Target="../tags/tag24.xml"/><Relationship Id="rId26" Type="http://schemas.openxmlformats.org/officeDocument/2006/relationships/slideLayout" Target="../slideLayouts/slideLayout1.xml"/><Relationship Id="rId3" Type="http://schemas.openxmlformats.org/officeDocument/2006/relationships/tags" Target="../tags/tag9.xml"/><Relationship Id="rId21" Type="http://schemas.openxmlformats.org/officeDocument/2006/relationships/tags" Target="../tags/tag27.xml"/><Relationship Id="rId7" Type="http://schemas.openxmlformats.org/officeDocument/2006/relationships/tags" Target="../tags/tag13.xml"/><Relationship Id="rId12" Type="http://schemas.openxmlformats.org/officeDocument/2006/relationships/tags" Target="../tags/tag18.xml"/><Relationship Id="rId17" Type="http://schemas.openxmlformats.org/officeDocument/2006/relationships/tags" Target="../tags/tag23.xml"/><Relationship Id="rId25" Type="http://schemas.openxmlformats.org/officeDocument/2006/relationships/tags" Target="../tags/tag31.xml"/><Relationship Id="rId2" Type="http://schemas.openxmlformats.org/officeDocument/2006/relationships/tags" Target="../tags/tag8.xml"/><Relationship Id="rId16" Type="http://schemas.openxmlformats.org/officeDocument/2006/relationships/tags" Target="../tags/tag22.xml"/><Relationship Id="rId20" Type="http://schemas.openxmlformats.org/officeDocument/2006/relationships/tags" Target="../tags/tag26.xml"/><Relationship Id="rId1" Type="http://schemas.openxmlformats.org/officeDocument/2006/relationships/tags" Target="../tags/tag7.xml"/><Relationship Id="rId6" Type="http://schemas.openxmlformats.org/officeDocument/2006/relationships/tags" Target="../tags/tag12.xml"/><Relationship Id="rId11" Type="http://schemas.openxmlformats.org/officeDocument/2006/relationships/tags" Target="../tags/tag17.xml"/><Relationship Id="rId24" Type="http://schemas.openxmlformats.org/officeDocument/2006/relationships/tags" Target="../tags/tag30.xml"/><Relationship Id="rId5" Type="http://schemas.openxmlformats.org/officeDocument/2006/relationships/tags" Target="../tags/tag11.xml"/><Relationship Id="rId15" Type="http://schemas.openxmlformats.org/officeDocument/2006/relationships/tags" Target="../tags/tag21.xml"/><Relationship Id="rId23" Type="http://schemas.openxmlformats.org/officeDocument/2006/relationships/tags" Target="../tags/tag29.xml"/><Relationship Id="rId10" Type="http://schemas.openxmlformats.org/officeDocument/2006/relationships/tags" Target="../tags/tag16.xml"/><Relationship Id="rId19" Type="http://schemas.openxmlformats.org/officeDocument/2006/relationships/tags" Target="../tags/tag25.xml"/><Relationship Id="rId4" Type="http://schemas.openxmlformats.org/officeDocument/2006/relationships/tags" Target="../tags/tag10.xml"/><Relationship Id="rId9" Type="http://schemas.openxmlformats.org/officeDocument/2006/relationships/tags" Target="../tags/tag15.xml"/><Relationship Id="rId14" Type="http://schemas.openxmlformats.org/officeDocument/2006/relationships/tags" Target="../tags/tag20.xml"/><Relationship Id="rId22" Type="http://schemas.openxmlformats.org/officeDocument/2006/relationships/tags" Target="../tags/tag28.xml"/><Relationship Id="rId2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3" Type="http://schemas.openxmlformats.org/officeDocument/2006/relationships/tags" Target="../tags/tag44.xml"/><Relationship Id="rId18" Type="http://schemas.openxmlformats.org/officeDocument/2006/relationships/tags" Target="../tags/tag49.xml"/><Relationship Id="rId26" Type="http://schemas.openxmlformats.org/officeDocument/2006/relationships/tags" Target="../tags/tag57.xml"/><Relationship Id="rId3" Type="http://schemas.openxmlformats.org/officeDocument/2006/relationships/tags" Target="../tags/tag34.xml"/><Relationship Id="rId21" Type="http://schemas.openxmlformats.org/officeDocument/2006/relationships/tags" Target="../tags/tag52.xml"/><Relationship Id="rId34" Type="http://schemas.openxmlformats.org/officeDocument/2006/relationships/slideLayout" Target="../slideLayouts/slideLayout1.xml"/><Relationship Id="rId7" Type="http://schemas.openxmlformats.org/officeDocument/2006/relationships/tags" Target="../tags/tag38.xml"/><Relationship Id="rId12" Type="http://schemas.openxmlformats.org/officeDocument/2006/relationships/tags" Target="../tags/tag43.xml"/><Relationship Id="rId17" Type="http://schemas.openxmlformats.org/officeDocument/2006/relationships/tags" Target="../tags/tag48.xml"/><Relationship Id="rId25" Type="http://schemas.openxmlformats.org/officeDocument/2006/relationships/tags" Target="../tags/tag56.xml"/><Relationship Id="rId33" Type="http://schemas.openxmlformats.org/officeDocument/2006/relationships/tags" Target="../tags/tag64.xml"/><Relationship Id="rId2" Type="http://schemas.openxmlformats.org/officeDocument/2006/relationships/tags" Target="../tags/tag33.xml"/><Relationship Id="rId16" Type="http://schemas.openxmlformats.org/officeDocument/2006/relationships/tags" Target="../tags/tag47.xml"/><Relationship Id="rId20" Type="http://schemas.openxmlformats.org/officeDocument/2006/relationships/tags" Target="../tags/tag51.xml"/><Relationship Id="rId29" Type="http://schemas.openxmlformats.org/officeDocument/2006/relationships/tags" Target="../tags/tag60.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tags" Target="../tags/tag42.xml"/><Relationship Id="rId24" Type="http://schemas.openxmlformats.org/officeDocument/2006/relationships/tags" Target="../tags/tag55.xml"/><Relationship Id="rId32" Type="http://schemas.openxmlformats.org/officeDocument/2006/relationships/tags" Target="../tags/tag63.xml"/><Relationship Id="rId5" Type="http://schemas.openxmlformats.org/officeDocument/2006/relationships/tags" Target="../tags/tag36.xml"/><Relationship Id="rId15" Type="http://schemas.openxmlformats.org/officeDocument/2006/relationships/tags" Target="../tags/tag46.xml"/><Relationship Id="rId23" Type="http://schemas.openxmlformats.org/officeDocument/2006/relationships/tags" Target="../tags/tag54.xml"/><Relationship Id="rId28" Type="http://schemas.openxmlformats.org/officeDocument/2006/relationships/tags" Target="../tags/tag59.xml"/><Relationship Id="rId10" Type="http://schemas.openxmlformats.org/officeDocument/2006/relationships/tags" Target="../tags/tag41.xml"/><Relationship Id="rId19" Type="http://schemas.openxmlformats.org/officeDocument/2006/relationships/tags" Target="../tags/tag50.xml"/><Relationship Id="rId31" Type="http://schemas.openxmlformats.org/officeDocument/2006/relationships/tags" Target="../tags/tag62.xml"/><Relationship Id="rId4" Type="http://schemas.openxmlformats.org/officeDocument/2006/relationships/tags" Target="../tags/tag35.xml"/><Relationship Id="rId9" Type="http://schemas.openxmlformats.org/officeDocument/2006/relationships/tags" Target="../tags/tag40.xml"/><Relationship Id="rId14" Type="http://schemas.openxmlformats.org/officeDocument/2006/relationships/tags" Target="../tags/tag45.xml"/><Relationship Id="rId22" Type="http://schemas.openxmlformats.org/officeDocument/2006/relationships/tags" Target="../tags/tag53.xml"/><Relationship Id="rId27" Type="http://schemas.openxmlformats.org/officeDocument/2006/relationships/tags" Target="../tags/tag58.xml"/><Relationship Id="rId30" Type="http://schemas.openxmlformats.org/officeDocument/2006/relationships/tags" Target="../tags/tag61.xml"/><Relationship Id="rId35" Type="http://schemas.openxmlformats.org/officeDocument/2006/relationships/notesSlide" Target="../notesSlides/notesSlide3.xml"/><Relationship Id="rId8" Type="http://schemas.openxmlformats.org/officeDocument/2006/relationships/tags" Target="../tags/tag39.xml"/></Relationships>
</file>

<file path=ppt/slides/_rels/slide4.xml.rels><?xml version="1.0" encoding="UTF-8" standalone="yes"?>
<Relationships xmlns="http://schemas.openxmlformats.org/package/2006/relationships"><Relationship Id="rId8" Type="http://schemas.openxmlformats.org/officeDocument/2006/relationships/tags" Target="../tags/tag72.xml"/><Relationship Id="rId13" Type="http://schemas.openxmlformats.org/officeDocument/2006/relationships/tags" Target="../tags/tag77.xml"/><Relationship Id="rId18" Type="http://schemas.openxmlformats.org/officeDocument/2006/relationships/tags" Target="../tags/tag82.xml"/><Relationship Id="rId26" Type="http://schemas.openxmlformats.org/officeDocument/2006/relationships/slideLayout" Target="../slideLayouts/slideLayout1.xml"/><Relationship Id="rId3" Type="http://schemas.openxmlformats.org/officeDocument/2006/relationships/tags" Target="../tags/tag67.xml"/><Relationship Id="rId21" Type="http://schemas.openxmlformats.org/officeDocument/2006/relationships/tags" Target="../tags/tag85.xml"/><Relationship Id="rId7" Type="http://schemas.openxmlformats.org/officeDocument/2006/relationships/tags" Target="../tags/tag71.xml"/><Relationship Id="rId12" Type="http://schemas.openxmlformats.org/officeDocument/2006/relationships/tags" Target="../tags/tag76.xml"/><Relationship Id="rId17" Type="http://schemas.openxmlformats.org/officeDocument/2006/relationships/tags" Target="../tags/tag81.xml"/><Relationship Id="rId25" Type="http://schemas.openxmlformats.org/officeDocument/2006/relationships/tags" Target="../tags/tag89.xml"/><Relationship Id="rId2" Type="http://schemas.openxmlformats.org/officeDocument/2006/relationships/tags" Target="../tags/tag66.xml"/><Relationship Id="rId16" Type="http://schemas.openxmlformats.org/officeDocument/2006/relationships/tags" Target="../tags/tag80.xml"/><Relationship Id="rId20" Type="http://schemas.openxmlformats.org/officeDocument/2006/relationships/tags" Target="../tags/tag84.xml"/><Relationship Id="rId1" Type="http://schemas.openxmlformats.org/officeDocument/2006/relationships/tags" Target="../tags/tag65.xml"/><Relationship Id="rId6" Type="http://schemas.openxmlformats.org/officeDocument/2006/relationships/tags" Target="../tags/tag70.xml"/><Relationship Id="rId11" Type="http://schemas.openxmlformats.org/officeDocument/2006/relationships/tags" Target="../tags/tag75.xml"/><Relationship Id="rId24" Type="http://schemas.openxmlformats.org/officeDocument/2006/relationships/tags" Target="../tags/tag88.xml"/><Relationship Id="rId5" Type="http://schemas.openxmlformats.org/officeDocument/2006/relationships/tags" Target="../tags/tag69.xml"/><Relationship Id="rId15" Type="http://schemas.openxmlformats.org/officeDocument/2006/relationships/tags" Target="../tags/tag79.xml"/><Relationship Id="rId23" Type="http://schemas.openxmlformats.org/officeDocument/2006/relationships/tags" Target="../tags/tag87.xml"/><Relationship Id="rId28" Type="http://schemas.openxmlformats.org/officeDocument/2006/relationships/image" Target="../media/image2.png"/><Relationship Id="rId10" Type="http://schemas.openxmlformats.org/officeDocument/2006/relationships/tags" Target="../tags/tag74.xml"/><Relationship Id="rId19" Type="http://schemas.openxmlformats.org/officeDocument/2006/relationships/tags" Target="../tags/tag83.xml"/><Relationship Id="rId4" Type="http://schemas.openxmlformats.org/officeDocument/2006/relationships/tags" Target="../tags/tag68.xml"/><Relationship Id="rId9" Type="http://schemas.openxmlformats.org/officeDocument/2006/relationships/tags" Target="../tags/tag73.xml"/><Relationship Id="rId14" Type="http://schemas.openxmlformats.org/officeDocument/2006/relationships/tags" Target="../tags/tag78.xml"/><Relationship Id="rId22" Type="http://schemas.openxmlformats.org/officeDocument/2006/relationships/tags" Target="../tags/tag86.xml"/><Relationship Id="rId2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tags" Target="../tags/tag97.xml"/><Relationship Id="rId13" Type="http://schemas.openxmlformats.org/officeDocument/2006/relationships/tags" Target="../tags/tag102.xml"/><Relationship Id="rId18" Type="http://schemas.openxmlformats.org/officeDocument/2006/relationships/tags" Target="../tags/tag107.xml"/><Relationship Id="rId26" Type="http://schemas.openxmlformats.org/officeDocument/2006/relationships/tags" Target="../tags/tag115.xml"/><Relationship Id="rId3" Type="http://schemas.openxmlformats.org/officeDocument/2006/relationships/tags" Target="../tags/tag92.xml"/><Relationship Id="rId21" Type="http://schemas.openxmlformats.org/officeDocument/2006/relationships/tags" Target="../tags/tag110.xml"/><Relationship Id="rId7" Type="http://schemas.openxmlformats.org/officeDocument/2006/relationships/tags" Target="../tags/tag96.xml"/><Relationship Id="rId12" Type="http://schemas.openxmlformats.org/officeDocument/2006/relationships/tags" Target="../tags/tag101.xml"/><Relationship Id="rId17" Type="http://schemas.openxmlformats.org/officeDocument/2006/relationships/tags" Target="../tags/tag106.xml"/><Relationship Id="rId25" Type="http://schemas.openxmlformats.org/officeDocument/2006/relationships/tags" Target="../tags/tag114.xml"/><Relationship Id="rId2" Type="http://schemas.openxmlformats.org/officeDocument/2006/relationships/tags" Target="../tags/tag91.xml"/><Relationship Id="rId16" Type="http://schemas.openxmlformats.org/officeDocument/2006/relationships/tags" Target="../tags/tag105.xml"/><Relationship Id="rId20" Type="http://schemas.openxmlformats.org/officeDocument/2006/relationships/tags" Target="../tags/tag109.xml"/><Relationship Id="rId29" Type="http://schemas.openxmlformats.org/officeDocument/2006/relationships/slideLayout" Target="../slideLayouts/slideLayout1.xml"/><Relationship Id="rId1" Type="http://schemas.openxmlformats.org/officeDocument/2006/relationships/tags" Target="../tags/tag90.xml"/><Relationship Id="rId6" Type="http://schemas.openxmlformats.org/officeDocument/2006/relationships/tags" Target="../tags/tag95.xml"/><Relationship Id="rId11" Type="http://schemas.openxmlformats.org/officeDocument/2006/relationships/tags" Target="../tags/tag100.xml"/><Relationship Id="rId24" Type="http://schemas.openxmlformats.org/officeDocument/2006/relationships/tags" Target="../tags/tag113.xml"/><Relationship Id="rId5" Type="http://schemas.openxmlformats.org/officeDocument/2006/relationships/tags" Target="../tags/tag94.xml"/><Relationship Id="rId15" Type="http://schemas.openxmlformats.org/officeDocument/2006/relationships/tags" Target="../tags/tag104.xml"/><Relationship Id="rId23" Type="http://schemas.openxmlformats.org/officeDocument/2006/relationships/tags" Target="../tags/tag112.xml"/><Relationship Id="rId28" Type="http://schemas.openxmlformats.org/officeDocument/2006/relationships/tags" Target="../tags/tag117.xml"/><Relationship Id="rId10" Type="http://schemas.openxmlformats.org/officeDocument/2006/relationships/tags" Target="../tags/tag99.xml"/><Relationship Id="rId19" Type="http://schemas.openxmlformats.org/officeDocument/2006/relationships/tags" Target="../tags/tag108.xml"/><Relationship Id="rId4" Type="http://schemas.openxmlformats.org/officeDocument/2006/relationships/tags" Target="../tags/tag93.xml"/><Relationship Id="rId9" Type="http://schemas.openxmlformats.org/officeDocument/2006/relationships/tags" Target="../tags/tag98.xml"/><Relationship Id="rId14" Type="http://schemas.openxmlformats.org/officeDocument/2006/relationships/tags" Target="../tags/tag103.xml"/><Relationship Id="rId22" Type="http://schemas.openxmlformats.org/officeDocument/2006/relationships/tags" Target="../tags/tag111.xml"/><Relationship Id="rId27" Type="http://schemas.openxmlformats.org/officeDocument/2006/relationships/tags" Target="../tags/tag116.xml"/><Relationship Id="rId30"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tags" Target="../tags/tag125.xml"/><Relationship Id="rId13" Type="http://schemas.openxmlformats.org/officeDocument/2006/relationships/tags" Target="../tags/tag130.xml"/><Relationship Id="rId18" Type="http://schemas.openxmlformats.org/officeDocument/2006/relationships/tags" Target="../tags/tag135.xml"/><Relationship Id="rId3" Type="http://schemas.openxmlformats.org/officeDocument/2006/relationships/tags" Target="../tags/tag120.xml"/><Relationship Id="rId21" Type="http://schemas.openxmlformats.org/officeDocument/2006/relationships/tags" Target="../tags/tag138.xml"/><Relationship Id="rId7" Type="http://schemas.openxmlformats.org/officeDocument/2006/relationships/tags" Target="../tags/tag124.xml"/><Relationship Id="rId12" Type="http://schemas.openxmlformats.org/officeDocument/2006/relationships/tags" Target="../tags/tag129.xml"/><Relationship Id="rId17" Type="http://schemas.openxmlformats.org/officeDocument/2006/relationships/tags" Target="../tags/tag134.xml"/><Relationship Id="rId2" Type="http://schemas.openxmlformats.org/officeDocument/2006/relationships/tags" Target="../tags/tag119.xml"/><Relationship Id="rId16" Type="http://schemas.openxmlformats.org/officeDocument/2006/relationships/tags" Target="../tags/tag133.xml"/><Relationship Id="rId20" Type="http://schemas.openxmlformats.org/officeDocument/2006/relationships/tags" Target="../tags/tag137.xml"/><Relationship Id="rId1" Type="http://schemas.openxmlformats.org/officeDocument/2006/relationships/tags" Target="../tags/tag118.xml"/><Relationship Id="rId6" Type="http://schemas.openxmlformats.org/officeDocument/2006/relationships/tags" Target="../tags/tag123.xml"/><Relationship Id="rId11" Type="http://schemas.openxmlformats.org/officeDocument/2006/relationships/tags" Target="../tags/tag128.xml"/><Relationship Id="rId24" Type="http://schemas.openxmlformats.org/officeDocument/2006/relationships/notesSlide" Target="../notesSlides/notesSlide8.xml"/><Relationship Id="rId5" Type="http://schemas.openxmlformats.org/officeDocument/2006/relationships/tags" Target="../tags/tag122.xml"/><Relationship Id="rId15" Type="http://schemas.openxmlformats.org/officeDocument/2006/relationships/tags" Target="../tags/tag132.xml"/><Relationship Id="rId23" Type="http://schemas.openxmlformats.org/officeDocument/2006/relationships/slideLayout" Target="../slideLayouts/slideLayout1.xml"/><Relationship Id="rId10" Type="http://schemas.openxmlformats.org/officeDocument/2006/relationships/tags" Target="../tags/tag127.xml"/><Relationship Id="rId19" Type="http://schemas.openxmlformats.org/officeDocument/2006/relationships/tags" Target="../tags/tag136.xml"/><Relationship Id="rId4" Type="http://schemas.openxmlformats.org/officeDocument/2006/relationships/tags" Target="../tags/tag121.xml"/><Relationship Id="rId9" Type="http://schemas.openxmlformats.org/officeDocument/2006/relationships/tags" Target="../tags/tag126.xml"/><Relationship Id="rId14" Type="http://schemas.openxmlformats.org/officeDocument/2006/relationships/tags" Target="../tags/tag131.xml"/><Relationship Id="rId22" Type="http://schemas.openxmlformats.org/officeDocument/2006/relationships/tags" Target="../tags/tag139.xml"/></Relationships>
</file>

<file path=ppt/slides/_rels/slide9.xml.rels><?xml version="1.0" encoding="UTF-8" standalone="yes"?>
<Relationships xmlns="http://schemas.openxmlformats.org/package/2006/relationships"><Relationship Id="rId8" Type="http://schemas.openxmlformats.org/officeDocument/2006/relationships/tags" Target="../tags/tag147.xml"/><Relationship Id="rId13" Type="http://schemas.openxmlformats.org/officeDocument/2006/relationships/tags" Target="../tags/tag152.xml"/><Relationship Id="rId18" Type="http://schemas.openxmlformats.org/officeDocument/2006/relationships/tags" Target="../tags/tag157.xml"/><Relationship Id="rId3" Type="http://schemas.openxmlformats.org/officeDocument/2006/relationships/tags" Target="../tags/tag142.xml"/><Relationship Id="rId21" Type="http://schemas.openxmlformats.org/officeDocument/2006/relationships/slideLayout" Target="../slideLayouts/slideLayout1.xml"/><Relationship Id="rId7" Type="http://schemas.openxmlformats.org/officeDocument/2006/relationships/tags" Target="../tags/tag146.xml"/><Relationship Id="rId12" Type="http://schemas.openxmlformats.org/officeDocument/2006/relationships/tags" Target="../tags/tag151.xml"/><Relationship Id="rId17" Type="http://schemas.openxmlformats.org/officeDocument/2006/relationships/tags" Target="../tags/tag156.xml"/><Relationship Id="rId2" Type="http://schemas.openxmlformats.org/officeDocument/2006/relationships/tags" Target="../tags/tag141.xml"/><Relationship Id="rId16" Type="http://schemas.openxmlformats.org/officeDocument/2006/relationships/tags" Target="../tags/tag155.xml"/><Relationship Id="rId20" Type="http://schemas.openxmlformats.org/officeDocument/2006/relationships/tags" Target="../tags/tag159.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tags" Target="../tags/tag150.xml"/><Relationship Id="rId5" Type="http://schemas.openxmlformats.org/officeDocument/2006/relationships/tags" Target="../tags/tag144.xml"/><Relationship Id="rId15" Type="http://schemas.openxmlformats.org/officeDocument/2006/relationships/tags" Target="../tags/tag154.xml"/><Relationship Id="rId10" Type="http://schemas.openxmlformats.org/officeDocument/2006/relationships/tags" Target="../tags/tag149.xml"/><Relationship Id="rId19" Type="http://schemas.openxmlformats.org/officeDocument/2006/relationships/tags" Target="../tags/tag158.xml"/><Relationship Id="rId4" Type="http://schemas.openxmlformats.org/officeDocument/2006/relationships/tags" Target="../tags/tag143.xml"/><Relationship Id="rId9" Type="http://schemas.openxmlformats.org/officeDocument/2006/relationships/tags" Target="../tags/tag148.xml"/><Relationship Id="rId14" Type="http://schemas.openxmlformats.org/officeDocument/2006/relationships/tags" Target="../tags/tag153.xml"/><Relationship Id="rId2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tags" Target="../tags/tag162.xml"/><Relationship Id="rId7" Type="http://schemas.openxmlformats.org/officeDocument/2006/relationships/notesSlide" Target="../notesSlides/notesSlide10.xml"/><Relationship Id="rId2" Type="http://schemas.openxmlformats.org/officeDocument/2006/relationships/tags" Target="../tags/tag161.xml"/><Relationship Id="rId1" Type="http://schemas.openxmlformats.org/officeDocument/2006/relationships/tags" Target="../tags/tag160.xml"/><Relationship Id="rId6" Type="http://schemas.openxmlformats.org/officeDocument/2006/relationships/slideLayout" Target="../slideLayouts/slideLayout1.xml"/><Relationship Id="rId5" Type="http://schemas.openxmlformats.org/officeDocument/2006/relationships/tags" Target="../tags/tag164.xml"/><Relationship Id="rId4" Type="http://schemas.openxmlformats.org/officeDocument/2006/relationships/tags" Target="../tags/tag16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0000"/>
        </a:solidFill>
        <a:effectLst/>
      </p:bgPr>
    </p:bg>
    <p:spTree>
      <p:nvGrpSpPr>
        <p:cNvPr id="1" name=""/>
        <p:cNvGrpSpPr/>
        <p:nvPr/>
      </p:nvGrpSpPr>
      <p:grpSpPr>
        <a:xfrm>
          <a:off x="0" y="0"/>
          <a:ext cx="0" cy="0"/>
          <a:chOff x="0" y="0"/>
          <a:chExt cx="0" cy="0"/>
        </a:xfrm>
      </p:grpSpPr>
      <p:sp>
        <p:nvSpPr>
          <p:cNvPr id="2" name="Shape 0"/>
          <p:cNvSpPr/>
          <p:nvPr>
            <p:custDataLst>
              <p:tags r:id="rId1"/>
            </p:custDataLst>
          </p:nvPr>
        </p:nvSpPr>
        <p:spPr>
          <a:xfrm>
            <a:off x="10561320" y="5394960"/>
            <a:ext cx="1627632" cy="1463040"/>
          </a:xfrm>
          <a:prstGeom prst="rect">
            <a:avLst/>
          </a:prstGeom>
          <a:solidFill>
            <a:srgbClr val="0057AC"/>
          </a:solidFill>
          <a:ln/>
        </p:spPr>
        <p:txBody>
          <a:bodyPr/>
          <a:lstStyle/>
          <a:p>
            <a:endParaRPr lang="fr-CA" noProof="0" dirty="0"/>
          </a:p>
        </p:txBody>
      </p:sp>
      <p:sp>
        <p:nvSpPr>
          <p:cNvPr id="3" name="Shape 1"/>
          <p:cNvSpPr/>
          <p:nvPr>
            <p:custDataLst>
              <p:tags r:id="rId2"/>
            </p:custDataLst>
          </p:nvPr>
        </p:nvSpPr>
        <p:spPr>
          <a:xfrm>
            <a:off x="11292840" y="6126480"/>
            <a:ext cx="896112" cy="731520"/>
          </a:xfrm>
          <a:prstGeom prst="rect">
            <a:avLst/>
          </a:prstGeom>
          <a:solidFill>
            <a:srgbClr val="52B782"/>
          </a:solidFill>
          <a:ln/>
        </p:spPr>
        <p:txBody>
          <a:bodyPr/>
          <a:lstStyle/>
          <a:p>
            <a:endParaRPr lang="fr-CA" noProof="0" dirty="0"/>
          </a:p>
        </p:txBody>
      </p:sp>
      <p:pic>
        <p:nvPicPr>
          <p:cNvPr id="4" name="Image 0" descr="/home/claude/beac/logo_beac_white_left.png"/>
          <p:cNvPicPr>
            <a:picLocks noChangeAspect="1"/>
          </p:cNvPicPr>
          <p:nvPr>
            <p:custDataLst>
              <p:tags r:id="rId3"/>
            </p:custDataLst>
          </p:nvPr>
        </p:nvPicPr>
        <p:blipFill>
          <a:blip r:embed="rId9"/>
          <a:stretch>
            <a:fillRect/>
          </a:stretch>
        </p:blipFill>
        <p:spPr>
          <a:xfrm>
            <a:off x="390513" y="324659"/>
            <a:ext cx="2777559" cy="1153183"/>
          </a:xfrm>
          <a:prstGeom prst="rect">
            <a:avLst/>
          </a:prstGeom>
        </p:spPr>
      </p:pic>
      <p:sp>
        <p:nvSpPr>
          <p:cNvPr id="5" name="Text 2"/>
          <p:cNvSpPr txBox="1"/>
          <p:nvPr>
            <p:custDataLst>
              <p:tags r:id="rId4"/>
            </p:custDataLst>
          </p:nvPr>
        </p:nvSpPr>
        <p:spPr>
          <a:xfrm>
            <a:off x="640080" y="3063240"/>
            <a:ext cx="10972800" cy="868680"/>
          </a:xfrm>
          <a:prstGeom prst="rect">
            <a:avLst/>
          </a:prstGeom>
          <a:noFill/>
          <a:ln/>
        </p:spPr>
        <p:txBody>
          <a:bodyPr wrap="square" lIns="0" tIns="0" rIns="0" bIns="0" rtlCol="0" anchor="ctr"/>
          <a:lstStyle/>
          <a:p>
            <a:pPr marL="0" indent="0">
              <a:buNone/>
            </a:pPr>
            <a:r>
              <a:rPr lang="fr-CA" sz="4600" b="1" noProof="0" dirty="0">
                <a:solidFill>
                  <a:srgbClr val="FFFFFF"/>
                </a:solidFill>
                <a:latin typeface="Arial" pitchFamily="34" charset="0"/>
                <a:ea typeface="Arial" pitchFamily="34" charset="-122"/>
                <a:cs typeface="Arial" pitchFamily="34" charset="-120"/>
              </a:rPr>
              <a:t>Planification </a:t>
            </a:r>
            <a:r>
              <a:rPr lang="fr-CA" sz="4600" b="1" noProof="0" dirty="0">
                <a:solidFill>
                  <a:srgbClr val="52B782"/>
                </a:solidFill>
                <a:latin typeface="Arial" pitchFamily="34" charset="0"/>
                <a:ea typeface="Arial" pitchFamily="34" charset="-122"/>
                <a:cs typeface="Arial" pitchFamily="34" charset="-120"/>
              </a:rPr>
              <a:t>2026-2027</a:t>
            </a:r>
            <a:endParaRPr lang="fr-CA" sz="4600" noProof="0" dirty="0"/>
          </a:p>
        </p:txBody>
      </p:sp>
      <p:sp>
        <p:nvSpPr>
          <p:cNvPr id="6" name="Text 3"/>
          <p:cNvSpPr txBox="1"/>
          <p:nvPr>
            <p:custDataLst>
              <p:tags r:id="rId5"/>
            </p:custDataLst>
          </p:nvPr>
        </p:nvSpPr>
        <p:spPr>
          <a:xfrm>
            <a:off x="658368" y="3977640"/>
            <a:ext cx="10424160" cy="548640"/>
          </a:xfrm>
          <a:prstGeom prst="rect">
            <a:avLst/>
          </a:prstGeom>
          <a:noFill/>
          <a:ln/>
        </p:spPr>
        <p:txBody>
          <a:bodyPr wrap="square" lIns="0" tIns="0" rIns="0" bIns="0" rtlCol="0" anchor="ctr"/>
          <a:lstStyle/>
          <a:p>
            <a:pPr marL="0" indent="0">
              <a:buNone/>
            </a:pPr>
            <a:r>
              <a:rPr lang="fr-CA" sz="1800" noProof="0" dirty="0">
                <a:solidFill>
                  <a:srgbClr val="CBDDF2"/>
                </a:solidFill>
                <a:latin typeface="Arial" pitchFamily="34" charset="0"/>
                <a:ea typeface="Arial" pitchFamily="34" charset="-122"/>
                <a:cs typeface="Arial" pitchFamily="34" charset="-120"/>
              </a:rPr>
              <a:t>Bureau d'évaluation et d'amélioration continue des programmes d'études (BEAC)</a:t>
            </a:r>
            <a:endParaRPr lang="fr-CA" sz="1800" noProof="0" dirty="0"/>
          </a:p>
        </p:txBody>
      </p:sp>
      <p:sp>
        <p:nvSpPr>
          <p:cNvPr id="7" name="Text 4"/>
          <p:cNvSpPr txBox="1"/>
          <p:nvPr>
            <p:custDataLst>
              <p:tags r:id="rId6"/>
            </p:custDataLst>
          </p:nvPr>
        </p:nvSpPr>
        <p:spPr>
          <a:xfrm>
            <a:off x="658368" y="5257800"/>
            <a:ext cx="8686800" cy="1188720"/>
          </a:xfrm>
          <a:prstGeom prst="rect">
            <a:avLst/>
          </a:prstGeom>
          <a:noFill/>
          <a:ln/>
        </p:spPr>
        <p:txBody>
          <a:bodyPr wrap="square" lIns="0" tIns="0" rIns="0" bIns="0" rtlCol="0" anchor="ctr"/>
          <a:lstStyle/>
          <a:p>
            <a:pPr marL="0" indent="0">
              <a:lnSpc>
                <a:spcPct val="125000"/>
              </a:lnSpc>
              <a:buNone/>
            </a:pPr>
            <a:r>
              <a:rPr lang="fr-CA" sz="1450" b="1" noProof="0" dirty="0">
                <a:solidFill>
                  <a:srgbClr val="FFFFFF"/>
                </a:solidFill>
                <a:latin typeface="Arial" pitchFamily="34" charset="0"/>
                <a:ea typeface="Arial" pitchFamily="34" charset="-122"/>
                <a:cs typeface="Arial" pitchFamily="34" charset="-120"/>
              </a:rPr>
              <a:t>Présentée aux membres du comité de direction de la Faculté de pharmacie</a:t>
            </a:r>
            <a:endParaRPr lang="fr-CA" sz="1450" noProof="0" dirty="0"/>
          </a:p>
          <a:p>
            <a:pPr marL="0" indent="0">
              <a:lnSpc>
                <a:spcPct val="125000"/>
              </a:lnSpc>
              <a:buNone/>
            </a:pPr>
            <a:r>
              <a:rPr lang="fr-CA" sz="1450" noProof="0" dirty="0">
                <a:solidFill>
                  <a:srgbClr val="CBDDF2"/>
                </a:solidFill>
                <a:latin typeface="Arial" pitchFamily="34" charset="0"/>
                <a:ea typeface="Arial" pitchFamily="34" charset="-122"/>
                <a:cs typeface="Arial" pitchFamily="34" charset="-120"/>
              </a:rPr>
              <a:t>Nathalie Dubois (Ph. D.), spécialiste en évaluation des programmes d'études</a:t>
            </a:r>
            <a:endParaRPr lang="fr-CA" sz="1450" noProof="0" dirty="0"/>
          </a:p>
          <a:p>
            <a:pPr marL="0" indent="0">
              <a:lnSpc>
                <a:spcPct val="125000"/>
              </a:lnSpc>
              <a:buNone/>
            </a:pPr>
            <a:r>
              <a:rPr lang="fr-CA" sz="1450" noProof="0" dirty="0">
                <a:solidFill>
                  <a:srgbClr val="CBDDF2"/>
                </a:solidFill>
                <a:latin typeface="Arial" pitchFamily="34" charset="0"/>
                <a:ea typeface="Arial" pitchFamily="34" charset="-122"/>
                <a:cs typeface="Arial" pitchFamily="34" charset="-120"/>
              </a:rPr>
              <a:t>Jeudi 27 août 2026</a:t>
            </a:r>
            <a:endParaRPr lang="fr-CA" sz="1450" noProof="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custDataLst>
              <p:tags r:id="rId1"/>
            </p:custDataLst>
          </p:nvPr>
        </p:nvSpPr>
        <p:spPr>
          <a:xfrm>
            <a:off x="548640" y="566928"/>
            <a:ext cx="201168" cy="201168"/>
          </a:xfrm>
          <a:prstGeom prst="roundRect">
            <a:avLst>
              <a:gd name="adj" fmla="val 18182"/>
            </a:avLst>
          </a:prstGeom>
          <a:solidFill>
            <a:srgbClr val="52B782"/>
          </a:solidFill>
          <a:ln/>
        </p:spPr>
        <p:txBody>
          <a:bodyPr/>
          <a:lstStyle/>
          <a:p>
            <a:endParaRPr lang="fr-CA"/>
          </a:p>
        </p:txBody>
      </p:sp>
      <p:sp>
        <p:nvSpPr>
          <p:cNvPr id="3" name="Text 1"/>
          <p:cNvSpPr txBox="1"/>
          <p:nvPr>
            <p:custDataLst>
              <p:tags r:id="rId2"/>
            </p:custDataLst>
          </p:nvPr>
        </p:nvSpPr>
        <p:spPr>
          <a:xfrm>
            <a:off x="868680" y="384048"/>
            <a:ext cx="10789920" cy="640080"/>
          </a:xfrm>
          <a:prstGeom prst="rect">
            <a:avLst/>
          </a:prstGeom>
          <a:noFill/>
          <a:ln/>
        </p:spPr>
        <p:txBody>
          <a:bodyPr wrap="square" lIns="0" tIns="0" rIns="0" bIns="0" rtlCol="0" anchor="ctr"/>
          <a:lstStyle/>
          <a:p>
            <a:pPr marL="0" indent="0">
              <a:buNone/>
            </a:pPr>
            <a:r>
              <a:rPr lang="en-US" sz="3000" b="1" dirty="0">
                <a:solidFill>
                  <a:srgbClr val="0B113A"/>
                </a:solidFill>
                <a:latin typeface="Arial" pitchFamily="34" charset="0"/>
                <a:ea typeface="Arial" pitchFamily="34" charset="-122"/>
                <a:cs typeface="Arial" pitchFamily="34" charset="-120"/>
              </a:rPr>
              <a:t>Plan de la présentation</a:t>
            </a:r>
            <a:endParaRPr lang="en-US" sz="3000" dirty="0"/>
          </a:p>
        </p:txBody>
      </p:sp>
      <p:sp>
        <p:nvSpPr>
          <p:cNvPr id="4" name="Shape 2"/>
          <p:cNvSpPr/>
          <p:nvPr>
            <p:custDataLst>
              <p:tags r:id="rId3"/>
            </p:custDataLst>
          </p:nvPr>
        </p:nvSpPr>
        <p:spPr>
          <a:xfrm>
            <a:off x="1005840" y="1581912"/>
            <a:ext cx="384048" cy="384048"/>
          </a:xfrm>
          <a:prstGeom prst="roundRect">
            <a:avLst>
              <a:gd name="adj" fmla="val 19048"/>
            </a:avLst>
          </a:prstGeom>
          <a:solidFill>
            <a:srgbClr val="0057AC"/>
          </a:solidFill>
          <a:ln/>
        </p:spPr>
        <p:txBody>
          <a:bodyPr/>
          <a:lstStyle/>
          <a:p>
            <a:endParaRPr lang="fr-CA"/>
          </a:p>
        </p:txBody>
      </p:sp>
      <p:sp>
        <p:nvSpPr>
          <p:cNvPr id="5" name="Text 3"/>
          <p:cNvSpPr txBox="1"/>
          <p:nvPr>
            <p:custDataLst>
              <p:tags r:id="rId4"/>
            </p:custDataLst>
          </p:nvPr>
        </p:nvSpPr>
        <p:spPr>
          <a:xfrm>
            <a:off x="1005840" y="1581912"/>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1</a:t>
            </a:r>
            <a:endParaRPr lang="en-US" sz="1800" dirty="0"/>
          </a:p>
        </p:txBody>
      </p:sp>
      <p:sp>
        <p:nvSpPr>
          <p:cNvPr id="6" name="Text 4"/>
          <p:cNvSpPr txBox="1"/>
          <p:nvPr>
            <p:custDataLst>
              <p:tags r:id="rId5"/>
            </p:custDataLst>
          </p:nvPr>
        </p:nvSpPr>
        <p:spPr>
          <a:xfrm>
            <a:off x="1600200" y="1554480"/>
            <a:ext cx="9692640" cy="420624"/>
          </a:xfrm>
          <a:prstGeom prst="rect">
            <a:avLst/>
          </a:prstGeom>
          <a:noFill/>
          <a:ln/>
        </p:spPr>
        <p:txBody>
          <a:bodyPr wrap="square" lIns="0" tIns="0" rIns="0" bIns="0" rtlCol="0" anchor="ctr"/>
          <a:lstStyle/>
          <a:p>
            <a:pPr marL="0" indent="0">
              <a:buNone/>
            </a:pPr>
            <a:r>
              <a:rPr lang="en-US" sz="1550" dirty="0">
                <a:solidFill>
                  <a:srgbClr val="1E2333"/>
                </a:solidFill>
                <a:latin typeface="Arial" pitchFamily="34" charset="0"/>
                <a:ea typeface="Arial" pitchFamily="34" charset="-122"/>
                <a:cs typeface="Arial" pitchFamily="34" charset="-120"/>
              </a:rPr>
              <a:t>Ce qui guide le BEAC</a:t>
            </a:r>
            <a:endParaRPr lang="en-US" sz="1550" dirty="0"/>
          </a:p>
        </p:txBody>
      </p:sp>
      <p:sp>
        <p:nvSpPr>
          <p:cNvPr id="7" name="Shape 5"/>
          <p:cNvSpPr/>
          <p:nvPr>
            <p:custDataLst>
              <p:tags r:id="rId6"/>
            </p:custDataLst>
          </p:nvPr>
        </p:nvSpPr>
        <p:spPr>
          <a:xfrm>
            <a:off x="1005840" y="2116836"/>
            <a:ext cx="384048" cy="384048"/>
          </a:xfrm>
          <a:prstGeom prst="roundRect">
            <a:avLst>
              <a:gd name="adj" fmla="val 19048"/>
            </a:avLst>
          </a:prstGeom>
          <a:solidFill>
            <a:srgbClr val="0057AC"/>
          </a:solidFill>
          <a:ln/>
        </p:spPr>
        <p:txBody>
          <a:bodyPr/>
          <a:lstStyle/>
          <a:p>
            <a:endParaRPr lang="fr-CA"/>
          </a:p>
        </p:txBody>
      </p:sp>
      <p:sp>
        <p:nvSpPr>
          <p:cNvPr id="8" name="Text 6"/>
          <p:cNvSpPr txBox="1"/>
          <p:nvPr>
            <p:custDataLst>
              <p:tags r:id="rId7"/>
            </p:custDataLst>
          </p:nvPr>
        </p:nvSpPr>
        <p:spPr>
          <a:xfrm>
            <a:off x="1005840" y="2116836"/>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2</a:t>
            </a:r>
            <a:endParaRPr lang="en-US" sz="1800" dirty="0"/>
          </a:p>
        </p:txBody>
      </p:sp>
      <p:sp>
        <p:nvSpPr>
          <p:cNvPr id="9" name="Text 7"/>
          <p:cNvSpPr txBox="1"/>
          <p:nvPr>
            <p:custDataLst>
              <p:tags r:id="rId8"/>
            </p:custDataLst>
          </p:nvPr>
        </p:nvSpPr>
        <p:spPr>
          <a:xfrm>
            <a:off x="1600200" y="2089404"/>
            <a:ext cx="9692640" cy="420624"/>
          </a:xfrm>
          <a:prstGeom prst="rect">
            <a:avLst/>
          </a:prstGeom>
          <a:noFill/>
          <a:ln/>
        </p:spPr>
        <p:txBody>
          <a:bodyPr wrap="square" lIns="0" tIns="0" rIns="0" bIns="0" rtlCol="0" anchor="ctr"/>
          <a:lstStyle/>
          <a:p>
            <a:pPr marL="0" indent="0">
              <a:buNone/>
            </a:pPr>
            <a:r>
              <a:rPr lang="en-US" sz="1550" dirty="0">
                <a:solidFill>
                  <a:srgbClr val="1E2333"/>
                </a:solidFill>
                <a:latin typeface="Arial" pitchFamily="34" charset="0"/>
                <a:ea typeface="Arial" pitchFamily="34" charset="-122"/>
                <a:cs typeface="Arial" pitchFamily="34" charset="-120"/>
              </a:rPr>
              <a:t>Pourquoi une planification annuelle?</a:t>
            </a:r>
            <a:endParaRPr lang="en-US" sz="1550" dirty="0"/>
          </a:p>
        </p:txBody>
      </p:sp>
      <p:sp>
        <p:nvSpPr>
          <p:cNvPr id="10" name="Shape 8"/>
          <p:cNvSpPr/>
          <p:nvPr>
            <p:custDataLst>
              <p:tags r:id="rId9"/>
            </p:custDataLst>
          </p:nvPr>
        </p:nvSpPr>
        <p:spPr>
          <a:xfrm>
            <a:off x="1005840" y="2651760"/>
            <a:ext cx="384048" cy="384048"/>
          </a:xfrm>
          <a:prstGeom prst="roundRect">
            <a:avLst>
              <a:gd name="adj" fmla="val 19048"/>
            </a:avLst>
          </a:prstGeom>
          <a:solidFill>
            <a:srgbClr val="0057AC"/>
          </a:solidFill>
          <a:ln/>
        </p:spPr>
        <p:txBody>
          <a:bodyPr/>
          <a:lstStyle/>
          <a:p>
            <a:endParaRPr lang="fr-CA"/>
          </a:p>
        </p:txBody>
      </p:sp>
      <p:sp>
        <p:nvSpPr>
          <p:cNvPr id="11" name="Text 9"/>
          <p:cNvSpPr txBox="1"/>
          <p:nvPr>
            <p:custDataLst>
              <p:tags r:id="rId10"/>
            </p:custDataLst>
          </p:nvPr>
        </p:nvSpPr>
        <p:spPr>
          <a:xfrm>
            <a:off x="1005840" y="2651760"/>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3</a:t>
            </a:r>
            <a:endParaRPr lang="en-US" sz="1800" dirty="0"/>
          </a:p>
        </p:txBody>
      </p:sp>
      <p:sp>
        <p:nvSpPr>
          <p:cNvPr id="12" name="Text 10"/>
          <p:cNvSpPr txBox="1"/>
          <p:nvPr>
            <p:custDataLst>
              <p:tags r:id="rId11"/>
            </p:custDataLst>
          </p:nvPr>
        </p:nvSpPr>
        <p:spPr>
          <a:xfrm>
            <a:off x="1600200" y="2624328"/>
            <a:ext cx="9692640" cy="420624"/>
          </a:xfrm>
          <a:prstGeom prst="rect">
            <a:avLst/>
          </a:prstGeom>
          <a:noFill/>
          <a:ln/>
        </p:spPr>
        <p:txBody>
          <a:bodyPr wrap="square" lIns="0" tIns="0" rIns="0" bIns="0" rtlCol="0" anchor="ctr"/>
          <a:lstStyle/>
          <a:p>
            <a:pPr marL="0" indent="0">
              <a:buNone/>
            </a:pPr>
            <a:r>
              <a:rPr lang="fr-CA" sz="1550" noProof="0" dirty="0">
                <a:solidFill>
                  <a:srgbClr val="1E2333"/>
                </a:solidFill>
                <a:latin typeface="Arial" pitchFamily="34" charset="0"/>
                <a:ea typeface="Arial" pitchFamily="34" charset="-122"/>
                <a:cs typeface="Arial" pitchFamily="34" charset="-120"/>
              </a:rPr>
              <a:t>Deux logiques complémentaires de planification </a:t>
            </a:r>
            <a:endParaRPr lang="fr-CA" sz="1550" noProof="0" dirty="0"/>
          </a:p>
        </p:txBody>
      </p:sp>
      <p:sp>
        <p:nvSpPr>
          <p:cNvPr id="13" name="Shape 11"/>
          <p:cNvSpPr/>
          <p:nvPr>
            <p:custDataLst>
              <p:tags r:id="rId12"/>
            </p:custDataLst>
          </p:nvPr>
        </p:nvSpPr>
        <p:spPr>
          <a:xfrm>
            <a:off x="1005840" y="3186684"/>
            <a:ext cx="384048" cy="384048"/>
          </a:xfrm>
          <a:prstGeom prst="roundRect">
            <a:avLst>
              <a:gd name="adj" fmla="val 19048"/>
            </a:avLst>
          </a:prstGeom>
          <a:solidFill>
            <a:srgbClr val="0057AC"/>
          </a:solidFill>
          <a:ln/>
        </p:spPr>
        <p:txBody>
          <a:bodyPr/>
          <a:lstStyle/>
          <a:p>
            <a:endParaRPr lang="fr-CA"/>
          </a:p>
        </p:txBody>
      </p:sp>
      <p:sp>
        <p:nvSpPr>
          <p:cNvPr id="14" name="Text 12"/>
          <p:cNvSpPr txBox="1"/>
          <p:nvPr>
            <p:custDataLst>
              <p:tags r:id="rId13"/>
            </p:custDataLst>
          </p:nvPr>
        </p:nvSpPr>
        <p:spPr>
          <a:xfrm>
            <a:off x="1005840" y="3186684"/>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4</a:t>
            </a:r>
            <a:endParaRPr lang="en-US" sz="1800" dirty="0"/>
          </a:p>
        </p:txBody>
      </p:sp>
      <p:sp>
        <p:nvSpPr>
          <p:cNvPr id="16" name="Shape 14"/>
          <p:cNvSpPr/>
          <p:nvPr>
            <p:custDataLst>
              <p:tags r:id="rId14"/>
            </p:custDataLst>
          </p:nvPr>
        </p:nvSpPr>
        <p:spPr>
          <a:xfrm>
            <a:off x="1005840" y="3721608"/>
            <a:ext cx="384048" cy="384048"/>
          </a:xfrm>
          <a:prstGeom prst="roundRect">
            <a:avLst>
              <a:gd name="adj" fmla="val 19048"/>
            </a:avLst>
          </a:prstGeom>
          <a:solidFill>
            <a:srgbClr val="0057AC"/>
          </a:solidFill>
          <a:ln/>
        </p:spPr>
        <p:txBody>
          <a:bodyPr/>
          <a:lstStyle/>
          <a:p>
            <a:endParaRPr lang="fr-CA"/>
          </a:p>
        </p:txBody>
      </p:sp>
      <p:sp>
        <p:nvSpPr>
          <p:cNvPr id="17" name="Text 15"/>
          <p:cNvSpPr txBox="1"/>
          <p:nvPr>
            <p:custDataLst>
              <p:tags r:id="rId15"/>
            </p:custDataLst>
          </p:nvPr>
        </p:nvSpPr>
        <p:spPr>
          <a:xfrm>
            <a:off x="1005840" y="3721608"/>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5</a:t>
            </a:r>
            <a:endParaRPr lang="en-US" sz="1800" dirty="0"/>
          </a:p>
        </p:txBody>
      </p:sp>
      <p:sp>
        <p:nvSpPr>
          <p:cNvPr id="18" name="Text 16"/>
          <p:cNvSpPr txBox="1"/>
          <p:nvPr>
            <p:custDataLst>
              <p:tags r:id="rId16"/>
            </p:custDataLst>
          </p:nvPr>
        </p:nvSpPr>
        <p:spPr>
          <a:xfrm>
            <a:off x="1600200" y="3694176"/>
            <a:ext cx="9692640" cy="420624"/>
          </a:xfrm>
          <a:prstGeom prst="rect">
            <a:avLst/>
          </a:prstGeom>
          <a:noFill/>
          <a:ln/>
        </p:spPr>
        <p:txBody>
          <a:bodyPr wrap="square" lIns="0" tIns="0" rIns="0" bIns="0" rtlCol="0" anchor="ctr"/>
          <a:lstStyle/>
          <a:p>
            <a:r>
              <a:rPr lang="fr-CA" sz="1550" dirty="0">
                <a:solidFill>
                  <a:srgbClr val="1E2333"/>
                </a:solidFill>
                <a:latin typeface="Arial" pitchFamily="34" charset="0"/>
                <a:cs typeface="Arial" pitchFamily="34" charset="-120"/>
              </a:rPr>
              <a:t>Chantiers majeurs </a:t>
            </a:r>
          </a:p>
        </p:txBody>
      </p:sp>
      <p:sp>
        <p:nvSpPr>
          <p:cNvPr id="19" name="Shape 17"/>
          <p:cNvSpPr/>
          <p:nvPr>
            <p:custDataLst>
              <p:tags r:id="rId17"/>
            </p:custDataLst>
          </p:nvPr>
        </p:nvSpPr>
        <p:spPr>
          <a:xfrm>
            <a:off x="1005840" y="4256532"/>
            <a:ext cx="384048" cy="384048"/>
          </a:xfrm>
          <a:prstGeom prst="roundRect">
            <a:avLst>
              <a:gd name="adj" fmla="val 19048"/>
            </a:avLst>
          </a:prstGeom>
          <a:solidFill>
            <a:srgbClr val="0057AC"/>
          </a:solidFill>
          <a:ln/>
        </p:spPr>
        <p:txBody>
          <a:bodyPr/>
          <a:lstStyle/>
          <a:p>
            <a:endParaRPr lang="fr-CA"/>
          </a:p>
        </p:txBody>
      </p:sp>
      <p:sp>
        <p:nvSpPr>
          <p:cNvPr id="20" name="Text 18"/>
          <p:cNvSpPr txBox="1"/>
          <p:nvPr>
            <p:custDataLst>
              <p:tags r:id="rId18"/>
            </p:custDataLst>
          </p:nvPr>
        </p:nvSpPr>
        <p:spPr>
          <a:xfrm>
            <a:off x="1005840" y="4256532"/>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6</a:t>
            </a:r>
            <a:endParaRPr lang="en-US" sz="1800" dirty="0"/>
          </a:p>
        </p:txBody>
      </p:sp>
      <p:sp>
        <p:nvSpPr>
          <p:cNvPr id="21" name="Text 19"/>
          <p:cNvSpPr txBox="1"/>
          <p:nvPr>
            <p:custDataLst>
              <p:tags r:id="rId19"/>
            </p:custDataLst>
          </p:nvPr>
        </p:nvSpPr>
        <p:spPr>
          <a:xfrm>
            <a:off x="1600200" y="4229100"/>
            <a:ext cx="9692640" cy="420624"/>
          </a:xfrm>
          <a:prstGeom prst="rect">
            <a:avLst/>
          </a:prstGeom>
          <a:noFill/>
          <a:ln/>
        </p:spPr>
        <p:txBody>
          <a:bodyPr wrap="square" lIns="0" tIns="0" rIns="0" bIns="0" rtlCol="0" anchor="ctr"/>
          <a:lstStyle/>
          <a:p>
            <a:r>
              <a:rPr lang="fr-CA" sz="1550" noProof="0" dirty="0">
                <a:solidFill>
                  <a:srgbClr val="1E2333"/>
                </a:solidFill>
                <a:latin typeface="Arial" pitchFamily="34" charset="0"/>
                <a:ea typeface="Arial" pitchFamily="34" charset="-122"/>
                <a:cs typeface="Arial" pitchFamily="34" charset="-120"/>
              </a:rPr>
              <a:t>Nouveaux partenaires </a:t>
            </a:r>
            <a:endParaRPr lang="fr-CA" sz="1550" noProof="0" dirty="0"/>
          </a:p>
        </p:txBody>
      </p:sp>
      <p:sp>
        <p:nvSpPr>
          <p:cNvPr id="22" name="Shape 20"/>
          <p:cNvSpPr/>
          <p:nvPr>
            <p:custDataLst>
              <p:tags r:id="rId20"/>
            </p:custDataLst>
          </p:nvPr>
        </p:nvSpPr>
        <p:spPr>
          <a:xfrm>
            <a:off x="1005840" y="4791456"/>
            <a:ext cx="384048" cy="384048"/>
          </a:xfrm>
          <a:prstGeom prst="roundRect">
            <a:avLst>
              <a:gd name="adj" fmla="val 19048"/>
            </a:avLst>
          </a:prstGeom>
          <a:solidFill>
            <a:srgbClr val="0057AC"/>
          </a:solidFill>
          <a:ln/>
        </p:spPr>
        <p:txBody>
          <a:bodyPr/>
          <a:lstStyle/>
          <a:p>
            <a:endParaRPr lang="fr-CA"/>
          </a:p>
        </p:txBody>
      </p:sp>
      <p:sp>
        <p:nvSpPr>
          <p:cNvPr id="23" name="Text 21"/>
          <p:cNvSpPr txBox="1"/>
          <p:nvPr>
            <p:custDataLst>
              <p:tags r:id="rId21"/>
            </p:custDataLst>
          </p:nvPr>
        </p:nvSpPr>
        <p:spPr>
          <a:xfrm>
            <a:off x="1005840" y="4791456"/>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7</a:t>
            </a:r>
            <a:endParaRPr lang="en-US" sz="1800" dirty="0"/>
          </a:p>
        </p:txBody>
      </p:sp>
      <p:sp>
        <p:nvSpPr>
          <p:cNvPr id="24" name="Text 22"/>
          <p:cNvSpPr txBox="1"/>
          <p:nvPr>
            <p:custDataLst>
              <p:tags r:id="rId22"/>
            </p:custDataLst>
          </p:nvPr>
        </p:nvSpPr>
        <p:spPr>
          <a:xfrm>
            <a:off x="1600200" y="4770011"/>
            <a:ext cx="9692640" cy="420624"/>
          </a:xfrm>
          <a:prstGeom prst="rect">
            <a:avLst/>
          </a:prstGeom>
          <a:noFill/>
          <a:ln/>
        </p:spPr>
        <p:txBody>
          <a:bodyPr wrap="square" lIns="0" tIns="0" rIns="0" bIns="0" rtlCol="0" anchor="ctr"/>
          <a:lstStyle/>
          <a:p>
            <a:r>
              <a:rPr lang="fr-CA" sz="1550" dirty="0">
                <a:solidFill>
                  <a:srgbClr val="1E2333"/>
                </a:solidFill>
                <a:latin typeface="Arial" pitchFamily="34" charset="0"/>
                <a:cs typeface="Arial" pitchFamily="34" charset="-120"/>
              </a:rPr>
              <a:t>Pour l’avenir : Bonifier nos pratiques et nos contributions organisationnelles</a:t>
            </a:r>
            <a:endParaRPr lang="en-US" sz="1550" dirty="0">
              <a:solidFill>
                <a:srgbClr val="1E2333"/>
              </a:solidFill>
              <a:latin typeface="Arial" pitchFamily="34" charset="0"/>
              <a:cs typeface="Arial" pitchFamily="34" charset="-120"/>
            </a:endParaRPr>
          </a:p>
        </p:txBody>
      </p:sp>
      <p:sp>
        <p:nvSpPr>
          <p:cNvPr id="31" name="Text 29"/>
          <p:cNvSpPr txBox="1"/>
          <p:nvPr>
            <p:custDataLst>
              <p:tags r:id="rId23"/>
            </p:custDataLst>
          </p:nvPr>
        </p:nvSpPr>
        <p:spPr>
          <a:xfrm>
            <a:off x="548640" y="6419088"/>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Arial" pitchFamily="34" charset="0"/>
                <a:ea typeface="Arial" pitchFamily="34" charset="-122"/>
                <a:cs typeface="Arial" pitchFamily="34" charset="-120"/>
              </a:rPr>
              <a:t>BEAC — Planification 2026-2027</a:t>
            </a:r>
            <a:endParaRPr lang="en-US" sz="900" dirty="0"/>
          </a:p>
        </p:txBody>
      </p:sp>
      <p:sp>
        <p:nvSpPr>
          <p:cNvPr id="32" name="Text 30"/>
          <p:cNvSpPr txBox="1"/>
          <p:nvPr>
            <p:custDataLst>
              <p:tags r:id="rId24"/>
            </p:custDataLst>
          </p:nvPr>
        </p:nvSpPr>
        <p:spPr>
          <a:xfrm>
            <a:off x="11338560" y="6419088"/>
            <a:ext cx="457200" cy="274320"/>
          </a:xfrm>
          <a:prstGeom prst="rect">
            <a:avLst/>
          </a:prstGeom>
          <a:noFill/>
          <a:ln/>
        </p:spPr>
        <p:txBody>
          <a:bodyPr wrap="square" lIns="0" tIns="0" rIns="0" bIns="0" rtlCol="0" anchor="ctr"/>
          <a:lstStyle/>
          <a:p>
            <a:pPr marL="0" indent="0" algn="r">
              <a:buNone/>
            </a:pPr>
            <a:r>
              <a:rPr lang="en-US" sz="900" dirty="0">
                <a:solidFill>
                  <a:srgbClr val="5B6172"/>
                </a:solidFill>
                <a:latin typeface="Arial" pitchFamily="34" charset="0"/>
                <a:ea typeface="Arial" pitchFamily="34" charset="-122"/>
                <a:cs typeface="Arial" pitchFamily="34" charset="-120"/>
              </a:rPr>
              <a:t>2</a:t>
            </a:r>
            <a:endParaRPr lang="en-US" sz="900" dirty="0"/>
          </a:p>
        </p:txBody>
      </p:sp>
      <p:sp>
        <p:nvSpPr>
          <p:cNvPr id="35" name="Text 10">
            <a:extLst>
              <a:ext uri="{FF2B5EF4-FFF2-40B4-BE49-F238E27FC236}">
                <a16:creationId xmlns:a16="http://schemas.microsoft.com/office/drawing/2014/main" id="{8A5D9108-4DFC-7393-2840-728DD3A00A09}"/>
              </a:ext>
            </a:extLst>
          </p:cNvPr>
          <p:cNvSpPr txBox="1"/>
          <p:nvPr>
            <p:custDataLst>
              <p:tags r:id="rId25"/>
            </p:custDataLst>
          </p:nvPr>
        </p:nvSpPr>
        <p:spPr>
          <a:xfrm>
            <a:off x="1600200" y="3150108"/>
            <a:ext cx="9692640" cy="420624"/>
          </a:xfrm>
          <a:prstGeom prst="rect">
            <a:avLst/>
          </a:prstGeom>
          <a:noFill/>
          <a:ln/>
        </p:spPr>
        <p:txBody>
          <a:bodyPr wrap="square" lIns="0" tIns="0" rIns="0" bIns="0" rtlCol="0" anchor="ctr"/>
          <a:lstStyle/>
          <a:p>
            <a:r>
              <a:rPr lang="fr-CA" sz="1550" dirty="0">
                <a:solidFill>
                  <a:srgbClr val="1E2333"/>
                </a:solidFill>
                <a:latin typeface="Arial" pitchFamily="34" charset="0"/>
                <a:cs typeface="Arial" pitchFamily="34" charset="-120"/>
              </a:rPr>
              <a:t>Investir dans le transfert des connaissances et l'autonomie des équipes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custDataLst>
              <p:tags r:id="rId1"/>
            </p:custDataLst>
          </p:nvPr>
        </p:nvSpPr>
        <p:spPr>
          <a:xfrm>
            <a:off x="548640" y="566928"/>
            <a:ext cx="201168" cy="201168"/>
          </a:xfrm>
          <a:prstGeom prst="roundRect">
            <a:avLst>
              <a:gd name="adj" fmla="val 18182"/>
            </a:avLst>
          </a:prstGeom>
          <a:solidFill>
            <a:srgbClr val="52B782"/>
          </a:solidFill>
          <a:ln/>
        </p:spPr>
        <p:txBody>
          <a:bodyPr/>
          <a:lstStyle/>
          <a:p>
            <a:endParaRPr lang="fr-CA"/>
          </a:p>
        </p:txBody>
      </p:sp>
      <p:sp>
        <p:nvSpPr>
          <p:cNvPr id="3" name="Text 1"/>
          <p:cNvSpPr txBox="1"/>
          <p:nvPr>
            <p:custDataLst>
              <p:tags r:id="rId2"/>
            </p:custDataLst>
          </p:nvPr>
        </p:nvSpPr>
        <p:spPr>
          <a:xfrm>
            <a:off x="868680" y="384048"/>
            <a:ext cx="10789920" cy="640080"/>
          </a:xfrm>
          <a:prstGeom prst="rect">
            <a:avLst/>
          </a:prstGeom>
          <a:noFill/>
          <a:ln/>
        </p:spPr>
        <p:txBody>
          <a:bodyPr wrap="square" lIns="0" tIns="0" rIns="0" bIns="0" rtlCol="0" anchor="ctr"/>
          <a:lstStyle/>
          <a:p>
            <a:r>
              <a:rPr lang="en-US" sz="3000" b="1" dirty="0">
                <a:solidFill>
                  <a:srgbClr val="0B113A"/>
                </a:solidFill>
                <a:latin typeface="Arial" pitchFamily="34" charset="0"/>
                <a:cs typeface="Arial" pitchFamily="34" charset="-120"/>
              </a:rPr>
              <a:t>Ce qui guide le BEAC</a:t>
            </a:r>
            <a:endParaRPr lang="en-US" sz="3000" dirty="0"/>
          </a:p>
        </p:txBody>
      </p:sp>
      <p:sp>
        <p:nvSpPr>
          <p:cNvPr id="4" name="Shape 2"/>
          <p:cNvSpPr/>
          <p:nvPr>
            <p:custDataLst>
              <p:tags r:id="rId3"/>
            </p:custDataLst>
          </p:nvPr>
        </p:nvSpPr>
        <p:spPr>
          <a:xfrm>
            <a:off x="548640" y="1508760"/>
            <a:ext cx="5257800" cy="4480560"/>
          </a:xfrm>
          <a:prstGeom prst="roundRect">
            <a:avLst>
              <a:gd name="adj" fmla="val 1837"/>
            </a:avLst>
          </a:prstGeom>
          <a:solidFill>
            <a:srgbClr val="E5F0F8"/>
          </a:solidFill>
          <a:ln/>
          <a:effectLst>
            <a:outerShdw blurRad="76200" dist="25400" dir="5400000" algn="bl" rotWithShape="0">
              <a:srgbClr val="A9B4C6">
                <a:alpha val="35000"/>
              </a:srgbClr>
            </a:outerShdw>
          </a:effectLst>
        </p:spPr>
        <p:txBody>
          <a:bodyPr/>
          <a:lstStyle/>
          <a:p>
            <a:endParaRPr lang="fr-CA"/>
          </a:p>
        </p:txBody>
      </p:sp>
      <p:sp>
        <p:nvSpPr>
          <p:cNvPr id="5" name="Text 3"/>
          <p:cNvSpPr txBox="1"/>
          <p:nvPr>
            <p:custDataLst>
              <p:tags r:id="rId4"/>
            </p:custDataLst>
          </p:nvPr>
        </p:nvSpPr>
        <p:spPr>
          <a:xfrm>
            <a:off x="868680" y="1972795"/>
            <a:ext cx="4663440" cy="320040"/>
          </a:xfrm>
          <a:prstGeom prst="rect">
            <a:avLst/>
          </a:prstGeom>
          <a:noFill/>
          <a:ln/>
        </p:spPr>
        <p:txBody>
          <a:bodyPr wrap="square" lIns="0" tIns="0" rIns="0" bIns="0" rtlCol="0" anchor="ctr"/>
          <a:lstStyle/>
          <a:p>
            <a:pPr marL="0" indent="0">
              <a:buNone/>
            </a:pPr>
            <a:r>
              <a:rPr lang="en-US" sz="1700" b="1" dirty="0">
                <a:solidFill>
                  <a:srgbClr val="0057AC"/>
                </a:solidFill>
                <a:latin typeface="Arial" pitchFamily="34" charset="0"/>
                <a:ea typeface="Arial" pitchFamily="34" charset="-122"/>
                <a:cs typeface="Arial" pitchFamily="34" charset="-120"/>
              </a:rPr>
              <a:t>Mission</a:t>
            </a:r>
            <a:endParaRPr lang="en-US" sz="1700" dirty="0"/>
          </a:p>
        </p:txBody>
      </p:sp>
      <p:sp>
        <p:nvSpPr>
          <p:cNvPr id="6" name="Text 4"/>
          <p:cNvSpPr txBox="1"/>
          <p:nvPr>
            <p:custDataLst>
              <p:tags r:id="rId5"/>
            </p:custDataLst>
          </p:nvPr>
        </p:nvSpPr>
        <p:spPr>
          <a:xfrm>
            <a:off x="896112" y="2294405"/>
            <a:ext cx="4663440" cy="777240"/>
          </a:xfrm>
          <a:prstGeom prst="rect">
            <a:avLst/>
          </a:prstGeom>
          <a:noFill/>
          <a:ln/>
        </p:spPr>
        <p:txBody>
          <a:bodyPr wrap="square" lIns="0" tIns="0" rIns="0" bIns="0" rtlCol="0" anchor="ctr"/>
          <a:lstStyle/>
          <a:p>
            <a:pPr marL="0" indent="0">
              <a:lnSpc>
                <a:spcPct val="112000"/>
              </a:lnSpc>
              <a:buNone/>
            </a:pPr>
            <a:r>
              <a:rPr lang="en-US" sz="1300" dirty="0">
                <a:solidFill>
                  <a:srgbClr val="1E2333"/>
                </a:solidFill>
                <a:latin typeface="Arial" pitchFamily="34" charset="0"/>
                <a:ea typeface="Arial" pitchFamily="34" charset="-122"/>
                <a:cs typeface="Arial" pitchFamily="34" charset="-120"/>
              </a:rPr>
              <a:t>Développer une culture d'amélioration continue et instaurer des pratiques évaluatives des programmes d'études fondées sur des données probantes.</a:t>
            </a:r>
            <a:endParaRPr lang="en-US" sz="1300" dirty="0"/>
          </a:p>
        </p:txBody>
      </p:sp>
      <p:sp>
        <p:nvSpPr>
          <p:cNvPr id="9" name="Text 7"/>
          <p:cNvSpPr txBox="1"/>
          <p:nvPr>
            <p:custDataLst>
              <p:tags r:id="rId6"/>
            </p:custDataLst>
          </p:nvPr>
        </p:nvSpPr>
        <p:spPr>
          <a:xfrm>
            <a:off x="868680" y="3611880"/>
            <a:ext cx="4663440" cy="320040"/>
          </a:xfrm>
          <a:prstGeom prst="rect">
            <a:avLst/>
          </a:prstGeom>
          <a:noFill/>
          <a:ln/>
        </p:spPr>
        <p:txBody>
          <a:bodyPr wrap="square" lIns="0" tIns="0" rIns="0" bIns="0" rtlCol="0" anchor="ctr"/>
          <a:lstStyle/>
          <a:p>
            <a:pPr marL="0" indent="0">
              <a:buNone/>
            </a:pPr>
            <a:r>
              <a:rPr lang="en-US" sz="1700" b="1" dirty="0">
                <a:solidFill>
                  <a:srgbClr val="0057AC"/>
                </a:solidFill>
                <a:latin typeface="Arial" pitchFamily="34" charset="0"/>
                <a:ea typeface="Arial" pitchFamily="34" charset="-122"/>
                <a:cs typeface="Arial" pitchFamily="34" charset="-120"/>
              </a:rPr>
              <a:t>Valeurs</a:t>
            </a:r>
            <a:endParaRPr lang="en-US" sz="1700" dirty="0"/>
          </a:p>
        </p:txBody>
      </p:sp>
      <p:sp>
        <p:nvSpPr>
          <p:cNvPr id="10" name="Shape 8"/>
          <p:cNvSpPr/>
          <p:nvPr>
            <p:custDataLst>
              <p:tags r:id="rId7"/>
            </p:custDataLst>
          </p:nvPr>
        </p:nvSpPr>
        <p:spPr>
          <a:xfrm>
            <a:off x="896112" y="4055364"/>
            <a:ext cx="146304" cy="146304"/>
          </a:xfrm>
          <a:prstGeom prst="roundRect">
            <a:avLst>
              <a:gd name="adj" fmla="val 18750"/>
            </a:avLst>
          </a:prstGeom>
          <a:solidFill>
            <a:srgbClr val="52B782"/>
          </a:solidFill>
          <a:ln/>
        </p:spPr>
        <p:txBody>
          <a:bodyPr/>
          <a:lstStyle/>
          <a:p>
            <a:endParaRPr lang="fr-CA"/>
          </a:p>
        </p:txBody>
      </p:sp>
      <p:sp>
        <p:nvSpPr>
          <p:cNvPr id="11" name="Text 9"/>
          <p:cNvSpPr txBox="1"/>
          <p:nvPr>
            <p:custDataLst>
              <p:tags r:id="rId8"/>
            </p:custDataLst>
          </p:nvPr>
        </p:nvSpPr>
        <p:spPr>
          <a:xfrm>
            <a:off x="1143000" y="3959352"/>
            <a:ext cx="4526280" cy="384048"/>
          </a:xfrm>
          <a:prstGeom prst="rect">
            <a:avLst/>
          </a:prstGeom>
          <a:noFill/>
          <a:ln/>
        </p:spPr>
        <p:txBody>
          <a:bodyPr wrap="square" lIns="0" tIns="0" rIns="0" bIns="0" rtlCol="0" anchor="ctr"/>
          <a:lstStyle/>
          <a:p>
            <a:pPr marL="0" indent="0">
              <a:lnSpc>
                <a:spcPct val="100000"/>
              </a:lnSpc>
              <a:buNone/>
            </a:pPr>
            <a:r>
              <a:rPr lang="en-US" sz="1200" b="1" dirty="0">
                <a:solidFill>
                  <a:srgbClr val="0B113A"/>
                </a:solidFill>
                <a:latin typeface="Arial" pitchFamily="34" charset="0"/>
                <a:ea typeface="Arial" pitchFamily="34" charset="-122"/>
                <a:cs typeface="Arial" pitchFamily="34" charset="-120"/>
              </a:rPr>
              <a:t>Rigueur</a:t>
            </a:r>
            <a:r>
              <a:rPr lang="en-US" sz="1200" dirty="0">
                <a:solidFill>
                  <a:srgbClr val="5B6172"/>
                </a:solidFill>
                <a:latin typeface="Arial" pitchFamily="34" charset="0"/>
                <a:ea typeface="Arial" pitchFamily="34" charset="-122"/>
                <a:cs typeface="Arial" pitchFamily="34" charset="-120"/>
              </a:rPr>
              <a:t>  —  </a:t>
            </a:r>
            <a:r>
              <a:rPr lang="fr-CA" sz="1200" noProof="0" dirty="0">
                <a:solidFill>
                  <a:srgbClr val="5B6172"/>
                </a:solidFill>
                <a:latin typeface="Arial" pitchFamily="34" charset="0"/>
                <a:ea typeface="Arial" pitchFamily="34" charset="-122"/>
                <a:cs typeface="Arial" pitchFamily="34" charset="-120"/>
              </a:rPr>
              <a:t>Validité et exactitude</a:t>
            </a:r>
            <a:endParaRPr lang="en-US" sz="1200" dirty="0"/>
          </a:p>
        </p:txBody>
      </p:sp>
      <p:sp>
        <p:nvSpPr>
          <p:cNvPr id="12" name="Shape 10"/>
          <p:cNvSpPr/>
          <p:nvPr>
            <p:custDataLst>
              <p:tags r:id="rId9"/>
            </p:custDataLst>
          </p:nvPr>
        </p:nvSpPr>
        <p:spPr>
          <a:xfrm>
            <a:off x="896112" y="4512564"/>
            <a:ext cx="146304" cy="146304"/>
          </a:xfrm>
          <a:prstGeom prst="roundRect">
            <a:avLst>
              <a:gd name="adj" fmla="val 18750"/>
            </a:avLst>
          </a:prstGeom>
          <a:solidFill>
            <a:srgbClr val="52B782"/>
          </a:solidFill>
          <a:ln/>
        </p:spPr>
        <p:txBody>
          <a:bodyPr/>
          <a:lstStyle/>
          <a:p>
            <a:endParaRPr lang="fr-CA"/>
          </a:p>
        </p:txBody>
      </p:sp>
      <p:sp>
        <p:nvSpPr>
          <p:cNvPr id="13" name="Text 11"/>
          <p:cNvSpPr txBox="1"/>
          <p:nvPr>
            <p:custDataLst>
              <p:tags r:id="rId10"/>
            </p:custDataLst>
          </p:nvPr>
        </p:nvSpPr>
        <p:spPr>
          <a:xfrm>
            <a:off x="1143000" y="4416552"/>
            <a:ext cx="4526280" cy="384048"/>
          </a:xfrm>
          <a:prstGeom prst="rect">
            <a:avLst/>
          </a:prstGeom>
          <a:noFill/>
          <a:ln/>
        </p:spPr>
        <p:txBody>
          <a:bodyPr wrap="square" lIns="0" tIns="0" rIns="0" bIns="0" rtlCol="0" anchor="ctr"/>
          <a:lstStyle/>
          <a:p>
            <a:pPr marL="0" indent="0">
              <a:lnSpc>
                <a:spcPct val="100000"/>
              </a:lnSpc>
              <a:buNone/>
            </a:pPr>
            <a:r>
              <a:rPr lang="en-US" sz="1200" b="1" dirty="0">
                <a:solidFill>
                  <a:srgbClr val="0B113A"/>
                </a:solidFill>
                <a:latin typeface="Arial" pitchFamily="34" charset="0"/>
                <a:ea typeface="Arial" pitchFamily="34" charset="-122"/>
                <a:cs typeface="Arial" pitchFamily="34" charset="-120"/>
              </a:rPr>
              <a:t>Indépendance</a:t>
            </a:r>
            <a:r>
              <a:rPr lang="en-US" sz="1200" dirty="0">
                <a:solidFill>
                  <a:srgbClr val="5B6172"/>
                </a:solidFill>
                <a:latin typeface="Arial" pitchFamily="34" charset="0"/>
                <a:ea typeface="Arial" pitchFamily="34" charset="-122"/>
                <a:cs typeface="Arial" pitchFamily="34" charset="-120"/>
              </a:rPr>
              <a:t>  —  Juger et rapporter sans complaisance</a:t>
            </a:r>
            <a:endParaRPr lang="en-US" sz="1200" dirty="0"/>
          </a:p>
        </p:txBody>
      </p:sp>
      <p:sp>
        <p:nvSpPr>
          <p:cNvPr id="14" name="Shape 12"/>
          <p:cNvSpPr/>
          <p:nvPr>
            <p:custDataLst>
              <p:tags r:id="rId11"/>
            </p:custDataLst>
          </p:nvPr>
        </p:nvSpPr>
        <p:spPr>
          <a:xfrm>
            <a:off x="896112" y="4969764"/>
            <a:ext cx="146304" cy="146304"/>
          </a:xfrm>
          <a:prstGeom prst="roundRect">
            <a:avLst>
              <a:gd name="adj" fmla="val 18750"/>
            </a:avLst>
          </a:prstGeom>
          <a:solidFill>
            <a:srgbClr val="52B782"/>
          </a:solidFill>
          <a:ln/>
        </p:spPr>
        <p:txBody>
          <a:bodyPr/>
          <a:lstStyle/>
          <a:p>
            <a:endParaRPr lang="fr-CA"/>
          </a:p>
        </p:txBody>
      </p:sp>
      <p:sp>
        <p:nvSpPr>
          <p:cNvPr id="15" name="Text 13"/>
          <p:cNvSpPr txBox="1"/>
          <p:nvPr>
            <p:custDataLst>
              <p:tags r:id="rId12"/>
            </p:custDataLst>
          </p:nvPr>
        </p:nvSpPr>
        <p:spPr>
          <a:xfrm>
            <a:off x="1143000" y="4873752"/>
            <a:ext cx="4526280" cy="384048"/>
          </a:xfrm>
          <a:prstGeom prst="rect">
            <a:avLst/>
          </a:prstGeom>
          <a:noFill/>
          <a:ln/>
        </p:spPr>
        <p:txBody>
          <a:bodyPr wrap="square" lIns="0" tIns="0" rIns="0" bIns="0" rtlCol="0" anchor="ctr"/>
          <a:lstStyle/>
          <a:p>
            <a:pPr marL="0" indent="0">
              <a:lnSpc>
                <a:spcPct val="100000"/>
              </a:lnSpc>
              <a:buNone/>
            </a:pPr>
            <a:r>
              <a:rPr lang="en-US" sz="1200" b="1" dirty="0">
                <a:solidFill>
                  <a:srgbClr val="0B113A"/>
                </a:solidFill>
                <a:latin typeface="Arial" pitchFamily="34" charset="0"/>
                <a:ea typeface="Arial" pitchFamily="34" charset="-122"/>
                <a:cs typeface="Arial" pitchFamily="34" charset="-120"/>
              </a:rPr>
              <a:t>Collaboration</a:t>
            </a:r>
            <a:r>
              <a:rPr lang="en-US" sz="1200" dirty="0">
                <a:solidFill>
                  <a:srgbClr val="5B6172"/>
                </a:solidFill>
                <a:latin typeface="Arial" pitchFamily="34" charset="0"/>
                <a:ea typeface="Arial" pitchFamily="34" charset="-122"/>
                <a:cs typeface="Arial" pitchFamily="34" charset="-120"/>
              </a:rPr>
              <a:t>  </a:t>
            </a:r>
            <a:r>
              <a:rPr lang="fr-CA" sz="1200" noProof="0" dirty="0">
                <a:solidFill>
                  <a:srgbClr val="5B6172"/>
                </a:solidFill>
                <a:latin typeface="Arial" pitchFamily="34" charset="0"/>
                <a:ea typeface="Arial" pitchFamily="34" charset="-122"/>
                <a:cs typeface="Arial" pitchFamily="34" charset="-120"/>
              </a:rPr>
              <a:t>—  Travailler avec les équipes programmes</a:t>
            </a:r>
            <a:endParaRPr lang="en-US" sz="1200" dirty="0"/>
          </a:p>
        </p:txBody>
      </p:sp>
      <p:sp>
        <p:nvSpPr>
          <p:cNvPr id="16" name="Shape 14"/>
          <p:cNvSpPr/>
          <p:nvPr>
            <p:custDataLst>
              <p:tags r:id="rId13"/>
            </p:custDataLst>
          </p:nvPr>
        </p:nvSpPr>
        <p:spPr>
          <a:xfrm>
            <a:off x="896112" y="5426964"/>
            <a:ext cx="146304" cy="146304"/>
          </a:xfrm>
          <a:prstGeom prst="roundRect">
            <a:avLst>
              <a:gd name="adj" fmla="val 18750"/>
            </a:avLst>
          </a:prstGeom>
          <a:solidFill>
            <a:srgbClr val="52B782"/>
          </a:solidFill>
          <a:ln/>
        </p:spPr>
        <p:txBody>
          <a:bodyPr/>
          <a:lstStyle/>
          <a:p>
            <a:endParaRPr lang="fr-CA"/>
          </a:p>
        </p:txBody>
      </p:sp>
      <p:sp>
        <p:nvSpPr>
          <p:cNvPr id="17" name="Text 15"/>
          <p:cNvSpPr txBox="1"/>
          <p:nvPr>
            <p:custDataLst>
              <p:tags r:id="rId14"/>
            </p:custDataLst>
          </p:nvPr>
        </p:nvSpPr>
        <p:spPr>
          <a:xfrm>
            <a:off x="1143000" y="5414033"/>
            <a:ext cx="4526280" cy="384048"/>
          </a:xfrm>
          <a:prstGeom prst="rect">
            <a:avLst/>
          </a:prstGeom>
          <a:noFill/>
          <a:ln/>
        </p:spPr>
        <p:txBody>
          <a:bodyPr wrap="square" lIns="0" tIns="0" rIns="0" bIns="0" rtlCol="0" anchor="ctr"/>
          <a:lstStyle/>
          <a:p>
            <a:pPr marL="1431925" indent="-1431925">
              <a:lnSpc>
                <a:spcPct val="100000"/>
              </a:lnSpc>
              <a:buNone/>
            </a:pPr>
            <a:r>
              <a:rPr lang="fr-CA" sz="1200" b="1" noProof="0" dirty="0">
                <a:solidFill>
                  <a:srgbClr val="0B113A"/>
                </a:solidFill>
                <a:latin typeface="Arial" pitchFamily="34" charset="0"/>
                <a:ea typeface="Arial" pitchFamily="34" charset="-122"/>
                <a:cs typeface="Arial" pitchFamily="34" charset="-120"/>
              </a:rPr>
              <a:t>Apprentissage</a:t>
            </a:r>
            <a:r>
              <a:rPr lang="fr-CA" sz="1200" noProof="0" dirty="0">
                <a:solidFill>
                  <a:srgbClr val="5B6172"/>
                </a:solidFill>
                <a:latin typeface="Arial" pitchFamily="34" charset="0"/>
                <a:ea typeface="Arial" pitchFamily="34" charset="-122"/>
                <a:cs typeface="Arial" pitchFamily="34" charset="-120"/>
              </a:rPr>
              <a:t> </a:t>
            </a:r>
            <a:r>
              <a:rPr lang="en-US" sz="1200" dirty="0">
                <a:solidFill>
                  <a:srgbClr val="5B6172"/>
                </a:solidFill>
                <a:latin typeface="Arial" pitchFamily="34" charset="0"/>
                <a:ea typeface="Arial" pitchFamily="34" charset="-122"/>
                <a:cs typeface="Arial" pitchFamily="34" charset="-120"/>
              </a:rPr>
              <a:t> </a:t>
            </a:r>
            <a:r>
              <a:rPr lang="fr-CA" sz="1200" noProof="0" dirty="0">
                <a:solidFill>
                  <a:srgbClr val="5B6172"/>
                </a:solidFill>
                <a:latin typeface="Arial" pitchFamily="34" charset="0"/>
                <a:ea typeface="Arial" pitchFamily="34" charset="-122"/>
                <a:cs typeface="Arial" pitchFamily="34" charset="-120"/>
              </a:rPr>
              <a:t>—  Renforcer l'autonomie des équipes et solidifier nos connaissances</a:t>
            </a:r>
            <a:endParaRPr lang="en-US" sz="1200" dirty="0"/>
          </a:p>
        </p:txBody>
      </p:sp>
      <p:sp>
        <p:nvSpPr>
          <p:cNvPr id="18" name="Shape 16"/>
          <p:cNvSpPr/>
          <p:nvPr>
            <p:custDataLst>
              <p:tags r:id="rId15"/>
            </p:custDataLst>
          </p:nvPr>
        </p:nvSpPr>
        <p:spPr>
          <a:xfrm>
            <a:off x="6035040" y="1508760"/>
            <a:ext cx="5577840" cy="4480560"/>
          </a:xfrm>
          <a:prstGeom prst="roundRect">
            <a:avLst>
              <a:gd name="adj" fmla="val 1837"/>
            </a:avLst>
          </a:prstGeom>
          <a:solidFill>
            <a:srgbClr val="FFFFFF"/>
          </a:solidFill>
          <a:ln/>
          <a:effectLst>
            <a:outerShdw blurRad="76200" dist="25400" dir="5400000" algn="bl" rotWithShape="0">
              <a:srgbClr val="A9B4C6">
                <a:alpha val="35000"/>
              </a:srgbClr>
            </a:outerShdw>
          </a:effectLst>
        </p:spPr>
        <p:txBody>
          <a:bodyPr/>
          <a:lstStyle/>
          <a:p>
            <a:endParaRPr lang="fr-CA"/>
          </a:p>
        </p:txBody>
      </p:sp>
      <p:sp>
        <p:nvSpPr>
          <p:cNvPr id="19" name="Shape 17"/>
          <p:cNvSpPr/>
          <p:nvPr>
            <p:custDataLst>
              <p:tags r:id="rId16"/>
            </p:custDataLst>
          </p:nvPr>
        </p:nvSpPr>
        <p:spPr>
          <a:xfrm>
            <a:off x="6035040" y="1508760"/>
            <a:ext cx="5577840" cy="4480560"/>
          </a:xfrm>
          <a:prstGeom prst="roundRect">
            <a:avLst>
              <a:gd name="adj" fmla="val 1837"/>
            </a:avLst>
          </a:prstGeom>
          <a:ln w="19050">
            <a:solidFill>
              <a:srgbClr val="E5F0F8"/>
            </a:solidFill>
            <a:prstDash val="solid"/>
          </a:ln>
        </p:spPr>
        <p:txBody>
          <a:bodyPr/>
          <a:lstStyle/>
          <a:p>
            <a:endParaRPr lang="fr-CA"/>
          </a:p>
        </p:txBody>
      </p:sp>
      <p:sp>
        <p:nvSpPr>
          <p:cNvPr id="20" name="Text 18"/>
          <p:cNvSpPr txBox="1"/>
          <p:nvPr>
            <p:custDataLst>
              <p:tags r:id="rId17"/>
            </p:custDataLst>
          </p:nvPr>
        </p:nvSpPr>
        <p:spPr>
          <a:xfrm>
            <a:off x="6355080" y="1691640"/>
            <a:ext cx="4937760" cy="365760"/>
          </a:xfrm>
          <a:prstGeom prst="rect">
            <a:avLst/>
          </a:prstGeom>
          <a:noFill/>
          <a:ln/>
        </p:spPr>
        <p:txBody>
          <a:bodyPr wrap="square" lIns="0" tIns="0" rIns="0" bIns="0" rtlCol="0" anchor="ctr"/>
          <a:lstStyle/>
          <a:p>
            <a:pPr marL="0" indent="0">
              <a:buNone/>
            </a:pPr>
            <a:r>
              <a:rPr lang="en-US" sz="1700" b="1" dirty="0">
                <a:solidFill>
                  <a:srgbClr val="0057AC"/>
                </a:solidFill>
                <a:latin typeface="Arial" pitchFamily="34" charset="0"/>
                <a:ea typeface="Arial" pitchFamily="34" charset="-122"/>
                <a:cs typeface="Arial" pitchFamily="34" charset="-120"/>
              </a:rPr>
              <a:t>Cinq orientations</a:t>
            </a:r>
            <a:endParaRPr lang="en-US" sz="1700" dirty="0"/>
          </a:p>
        </p:txBody>
      </p:sp>
      <p:sp>
        <p:nvSpPr>
          <p:cNvPr id="21" name="Shape 19"/>
          <p:cNvSpPr/>
          <p:nvPr>
            <p:custDataLst>
              <p:tags r:id="rId18"/>
            </p:custDataLst>
          </p:nvPr>
        </p:nvSpPr>
        <p:spPr>
          <a:xfrm>
            <a:off x="6355080" y="2194560"/>
            <a:ext cx="384048" cy="384048"/>
          </a:xfrm>
          <a:prstGeom prst="roundRect">
            <a:avLst>
              <a:gd name="adj" fmla="val 19048"/>
            </a:avLst>
          </a:prstGeom>
          <a:solidFill>
            <a:srgbClr val="0057AC"/>
          </a:solidFill>
          <a:ln/>
        </p:spPr>
        <p:txBody>
          <a:bodyPr/>
          <a:lstStyle/>
          <a:p>
            <a:endParaRPr lang="fr-CA"/>
          </a:p>
        </p:txBody>
      </p:sp>
      <p:sp>
        <p:nvSpPr>
          <p:cNvPr id="22" name="Text 20"/>
          <p:cNvSpPr txBox="1"/>
          <p:nvPr>
            <p:custDataLst>
              <p:tags r:id="rId19"/>
            </p:custDataLst>
          </p:nvPr>
        </p:nvSpPr>
        <p:spPr>
          <a:xfrm>
            <a:off x="6355080" y="2194560"/>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1</a:t>
            </a:r>
            <a:endParaRPr lang="en-US" sz="1800" dirty="0"/>
          </a:p>
        </p:txBody>
      </p:sp>
      <p:sp>
        <p:nvSpPr>
          <p:cNvPr id="23" name="Text 21"/>
          <p:cNvSpPr txBox="1"/>
          <p:nvPr>
            <p:custDataLst>
              <p:tags r:id="rId20"/>
            </p:custDataLst>
          </p:nvPr>
        </p:nvSpPr>
        <p:spPr>
          <a:xfrm>
            <a:off x="6858000" y="2139696"/>
            <a:ext cx="4572000" cy="713232"/>
          </a:xfrm>
          <a:prstGeom prst="rect">
            <a:avLst/>
          </a:prstGeom>
          <a:noFill/>
          <a:ln/>
        </p:spPr>
        <p:txBody>
          <a:bodyPr wrap="square" lIns="0" tIns="0" rIns="0" bIns="0" rtlCol="0" anchor="ctr"/>
          <a:lstStyle/>
          <a:p>
            <a:pPr marL="0" indent="0">
              <a:lnSpc>
                <a:spcPct val="103000"/>
              </a:lnSpc>
              <a:buNone/>
            </a:pPr>
            <a:r>
              <a:rPr lang="en-US" sz="1200" dirty="0">
                <a:solidFill>
                  <a:srgbClr val="1E2333"/>
                </a:solidFill>
                <a:latin typeface="Arial" pitchFamily="34" charset="0"/>
                <a:ea typeface="Arial" pitchFamily="34" charset="-122"/>
                <a:cs typeface="Arial" pitchFamily="34" charset="-120"/>
              </a:rPr>
              <a:t>Assurer une veille sur l'évolution des pratiques en éducation des sciences de la santé et en gestion des programmes d'études</a:t>
            </a:r>
            <a:endParaRPr lang="en-US" sz="1200" dirty="0"/>
          </a:p>
        </p:txBody>
      </p:sp>
      <p:sp>
        <p:nvSpPr>
          <p:cNvPr id="24" name="Shape 22"/>
          <p:cNvSpPr/>
          <p:nvPr>
            <p:custDataLst>
              <p:tags r:id="rId21"/>
            </p:custDataLst>
          </p:nvPr>
        </p:nvSpPr>
        <p:spPr>
          <a:xfrm>
            <a:off x="6355080" y="2926080"/>
            <a:ext cx="384048" cy="384048"/>
          </a:xfrm>
          <a:prstGeom prst="roundRect">
            <a:avLst>
              <a:gd name="adj" fmla="val 19048"/>
            </a:avLst>
          </a:prstGeom>
          <a:solidFill>
            <a:srgbClr val="0057AC"/>
          </a:solidFill>
          <a:ln/>
        </p:spPr>
        <p:txBody>
          <a:bodyPr/>
          <a:lstStyle/>
          <a:p>
            <a:endParaRPr lang="fr-CA"/>
          </a:p>
        </p:txBody>
      </p:sp>
      <p:sp>
        <p:nvSpPr>
          <p:cNvPr id="25" name="Text 23"/>
          <p:cNvSpPr txBox="1"/>
          <p:nvPr>
            <p:custDataLst>
              <p:tags r:id="rId22"/>
            </p:custDataLst>
          </p:nvPr>
        </p:nvSpPr>
        <p:spPr>
          <a:xfrm>
            <a:off x="6355080" y="2926080"/>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2</a:t>
            </a:r>
            <a:endParaRPr lang="en-US" sz="1800" dirty="0"/>
          </a:p>
        </p:txBody>
      </p:sp>
      <p:sp>
        <p:nvSpPr>
          <p:cNvPr id="26" name="Text 24"/>
          <p:cNvSpPr txBox="1"/>
          <p:nvPr>
            <p:custDataLst>
              <p:tags r:id="rId23"/>
            </p:custDataLst>
          </p:nvPr>
        </p:nvSpPr>
        <p:spPr>
          <a:xfrm>
            <a:off x="6858000" y="2871216"/>
            <a:ext cx="4572000" cy="713232"/>
          </a:xfrm>
          <a:prstGeom prst="rect">
            <a:avLst/>
          </a:prstGeom>
          <a:noFill/>
          <a:ln/>
        </p:spPr>
        <p:txBody>
          <a:bodyPr wrap="square" lIns="0" tIns="0" rIns="0" bIns="0" rtlCol="0" anchor="ctr"/>
          <a:lstStyle/>
          <a:p>
            <a:pPr marL="0" indent="0">
              <a:lnSpc>
                <a:spcPct val="103000"/>
              </a:lnSpc>
              <a:buNone/>
            </a:pPr>
            <a:r>
              <a:rPr lang="en-US" sz="1200" dirty="0">
                <a:solidFill>
                  <a:srgbClr val="1E2333"/>
                </a:solidFill>
                <a:latin typeface="Arial" pitchFamily="34" charset="0"/>
                <a:ea typeface="Arial" pitchFamily="34" charset="-122"/>
                <a:cs typeface="Arial" pitchFamily="34" charset="-120"/>
              </a:rPr>
              <a:t>Investir dans une compréhension fine des problématiques et des réalités propres à chaque programme</a:t>
            </a:r>
            <a:endParaRPr lang="en-US" sz="1200" dirty="0"/>
          </a:p>
        </p:txBody>
      </p:sp>
      <p:sp>
        <p:nvSpPr>
          <p:cNvPr id="27" name="Shape 25"/>
          <p:cNvSpPr/>
          <p:nvPr>
            <p:custDataLst>
              <p:tags r:id="rId24"/>
            </p:custDataLst>
          </p:nvPr>
        </p:nvSpPr>
        <p:spPr>
          <a:xfrm>
            <a:off x="6355080" y="3657600"/>
            <a:ext cx="384048" cy="384048"/>
          </a:xfrm>
          <a:prstGeom prst="roundRect">
            <a:avLst>
              <a:gd name="adj" fmla="val 19048"/>
            </a:avLst>
          </a:prstGeom>
          <a:solidFill>
            <a:srgbClr val="0057AC"/>
          </a:solidFill>
          <a:ln/>
        </p:spPr>
        <p:txBody>
          <a:bodyPr/>
          <a:lstStyle/>
          <a:p>
            <a:endParaRPr lang="fr-CA"/>
          </a:p>
        </p:txBody>
      </p:sp>
      <p:sp>
        <p:nvSpPr>
          <p:cNvPr id="28" name="Text 26"/>
          <p:cNvSpPr txBox="1"/>
          <p:nvPr>
            <p:custDataLst>
              <p:tags r:id="rId25"/>
            </p:custDataLst>
          </p:nvPr>
        </p:nvSpPr>
        <p:spPr>
          <a:xfrm>
            <a:off x="6355080" y="3657600"/>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3</a:t>
            </a:r>
            <a:endParaRPr lang="en-US" sz="1800" dirty="0"/>
          </a:p>
        </p:txBody>
      </p:sp>
      <p:sp>
        <p:nvSpPr>
          <p:cNvPr id="29" name="Text 27"/>
          <p:cNvSpPr txBox="1"/>
          <p:nvPr>
            <p:custDataLst>
              <p:tags r:id="rId26"/>
            </p:custDataLst>
          </p:nvPr>
        </p:nvSpPr>
        <p:spPr>
          <a:xfrm>
            <a:off x="6858000" y="3602736"/>
            <a:ext cx="4572000" cy="713232"/>
          </a:xfrm>
          <a:prstGeom prst="rect">
            <a:avLst/>
          </a:prstGeom>
          <a:noFill/>
          <a:ln/>
        </p:spPr>
        <p:txBody>
          <a:bodyPr wrap="square" lIns="0" tIns="0" rIns="0" bIns="0" rtlCol="0" anchor="ctr"/>
          <a:lstStyle/>
          <a:p>
            <a:pPr marL="0" indent="0">
              <a:lnSpc>
                <a:spcPct val="103000"/>
              </a:lnSpc>
              <a:buNone/>
            </a:pPr>
            <a:r>
              <a:rPr lang="en-US" sz="1200" dirty="0">
                <a:solidFill>
                  <a:srgbClr val="1E2333"/>
                </a:solidFill>
                <a:latin typeface="Arial" pitchFamily="34" charset="0"/>
                <a:ea typeface="Arial" pitchFamily="34" charset="-122"/>
                <a:cs typeface="Arial" pitchFamily="34" charset="-120"/>
              </a:rPr>
              <a:t>Évaluer les effets de la mise en œuvre des interventions pédagogiques pour viser l'excellence</a:t>
            </a:r>
            <a:endParaRPr lang="en-US" sz="1200" dirty="0"/>
          </a:p>
        </p:txBody>
      </p:sp>
      <p:sp>
        <p:nvSpPr>
          <p:cNvPr id="30" name="Shape 28"/>
          <p:cNvSpPr/>
          <p:nvPr>
            <p:custDataLst>
              <p:tags r:id="rId27"/>
            </p:custDataLst>
          </p:nvPr>
        </p:nvSpPr>
        <p:spPr>
          <a:xfrm>
            <a:off x="6355080" y="4389120"/>
            <a:ext cx="384048" cy="384048"/>
          </a:xfrm>
          <a:prstGeom prst="roundRect">
            <a:avLst>
              <a:gd name="adj" fmla="val 19048"/>
            </a:avLst>
          </a:prstGeom>
          <a:solidFill>
            <a:srgbClr val="0057AC"/>
          </a:solidFill>
          <a:ln/>
        </p:spPr>
        <p:txBody>
          <a:bodyPr/>
          <a:lstStyle/>
          <a:p>
            <a:endParaRPr lang="fr-CA"/>
          </a:p>
        </p:txBody>
      </p:sp>
      <p:sp>
        <p:nvSpPr>
          <p:cNvPr id="31" name="Text 29"/>
          <p:cNvSpPr txBox="1"/>
          <p:nvPr>
            <p:custDataLst>
              <p:tags r:id="rId28"/>
            </p:custDataLst>
          </p:nvPr>
        </p:nvSpPr>
        <p:spPr>
          <a:xfrm>
            <a:off x="6355080" y="4389120"/>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4</a:t>
            </a:r>
            <a:endParaRPr lang="en-US" sz="1800" dirty="0"/>
          </a:p>
        </p:txBody>
      </p:sp>
      <p:sp>
        <p:nvSpPr>
          <p:cNvPr id="32" name="Text 30"/>
          <p:cNvSpPr txBox="1"/>
          <p:nvPr>
            <p:custDataLst>
              <p:tags r:id="rId29"/>
            </p:custDataLst>
          </p:nvPr>
        </p:nvSpPr>
        <p:spPr>
          <a:xfrm>
            <a:off x="6858000" y="4334256"/>
            <a:ext cx="4572000" cy="713232"/>
          </a:xfrm>
          <a:prstGeom prst="rect">
            <a:avLst/>
          </a:prstGeom>
          <a:noFill/>
          <a:ln/>
        </p:spPr>
        <p:txBody>
          <a:bodyPr wrap="square" lIns="0" tIns="0" rIns="0" bIns="0" rtlCol="0" anchor="ctr"/>
          <a:lstStyle/>
          <a:p>
            <a:pPr marL="0" indent="0">
              <a:lnSpc>
                <a:spcPct val="103000"/>
              </a:lnSpc>
              <a:buNone/>
            </a:pPr>
            <a:r>
              <a:rPr lang="fr-CA" sz="1200" noProof="0" dirty="0">
                <a:solidFill>
                  <a:srgbClr val="1E2333"/>
                </a:solidFill>
                <a:latin typeface="Arial" pitchFamily="34" charset="0"/>
                <a:ea typeface="Arial" pitchFamily="34" charset="-122"/>
                <a:cs typeface="Arial" pitchFamily="34" charset="-120"/>
              </a:rPr>
              <a:t>Suivre et évaluer la qualité des programmes et en soutenir l'amélioration continue</a:t>
            </a:r>
            <a:endParaRPr lang="fr-CA" sz="1200" noProof="0" dirty="0"/>
          </a:p>
        </p:txBody>
      </p:sp>
      <p:sp>
        <p:nvSpPr>
          <p:cNvPr id="35" name="Text 33"/>
          <p:cNvSpPr txBox="1"/>
          <p:nvPr>
            <p:custDataLst>
              <p:tags r:id="rId30"/>
            </p:custDataLst>
          </p:nvPr>
        </p:nvSpPr>
        <p:spPr>
          <a:xfrm>
            <a:off x="6858000" y="5065776"/>
            <a:ext cx="4572000" cy="713232"/>
          </a:xfrm>
          <a:prstGeom prst="rect">
            <a:avLst/>
          </a:prstGeom>
          <a:noFill/>
          <a:ln/>
        </p:spPr>
        <p:txBody>
          <a:bodyPr wrap="square" lIns="0" tIns="0" rIns="0" bIns="0" rtlCol="0" anchor="ctr"/>
          <a:lstStyle/>
          <a:p>
            <a:pPr marL="0" indent="0">
              <a:lnSpc>
                <a:spcPct val="103000"/>
              </a:lnSpc>
              <a:buNone/>
            </a:pPr>
            <a:r>
              <a:rPr lang="fr-CA" sz="1200" noProof="0" dirty="0">
                <a:solidFill>
                  <a:srgbClr val="1E2333"/>
                </a:solidFill>
                <a:latin typeface="Arial" pitchFamily="34" charset="0"/>
                <a:ea typeface="Arial" pitchFamily="34" charset="-122"/>
                <a:cs typeface="Arial" pitchFamily="34" charset="-120"/>
              </a:rPr>
              <a:t>Contribuer à l'avancement des connaissances, les diffuser et les mobiliser au service de la prise de décisions et de l'amélioration continue</a:t>
            </a:r>
            <a:endParaRPr lang="fr-CA" sz="1200" noProof="0" dirty="0"/>
          </a:p>
        </p:txBody>
      </p:sp>
      <p:sp>
        <p:nvSpPr>
          <p:cNvPr id="36" name="Text 34"/>
          <p:cNvSpPr txBox="1"/>
          <p:nvPr>
            <p:custDataLst>
              <p:tags r:id="rId31"/>
            </p:custDataLst>
          </p:nvPr>
        </p:nvSpPr>
        <p:spPr>
          <a:xfrm>
            <a:off x="548640" y="6390640"/>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Arial" pitchFamily="34" charset="0"/>
                <a:ea typeface="Arial" pitchFamily="34" charset="-122"/>
                <a:cs typeface="Arial" pitchFamily="34" charset="-120"/>
              </a:rPr>
              <a:t>BEAC — Planification 2026-2027</a:t>
            </a:r>
            <a:endParaRPr lang="en-US" sz="900" dirty="0"/>
          </a:p>
        </p:txBody>
      </p:sp>
      <p:sp>
        <p:nvSpPr>
          <p:cNvPr id="37" name="Text 35"/>
          <p:cNvSpPr txBox="1"/>
          <p:nvPr>
            <p:custDataLst>
              <p:tags r:id="rId32"/>
            </p:custDataLst>
          </p:nvPr>
        </p:nvSpPr>
        <p:spPr>
          <a:xfrm>
            <a:off x="11338560" y="6419088"/>
            <a:ext cx="457200" cy="274320"/>
          </a:xfrm>
          <a:prstGeom prst="rect">
            <a:avLst/>
          </a:prstGeom>
          <a:noFill/>
          <a:ln/>
        </p:spPr>
        <p:txBody>
          <a:bodyPr wrap="square" lIns="0" tIns="0" rIns="0" bIns="0" rtlCol="0" anchor="ctr"/>
          <a:lstStyle/>
          <a:p>
            <a:pPr marL="0" indent="0" algn="r">
              <a:buNone/>
            </a:pPr>
            <a:r>
              <a:rPr lang="en-US" sz="900" dirty="0">
                <a:solidFill>
                  <a:srgbClr val="5B6172"/>
                </a:solidFill>
                <a:latin typeface="Arial" pitchFamily="34" charset="0"/>
                <a:ea typeface="Arial" pitchFamily="34" charset="-122"/>
                <a:cs typeface="Arial" pitchFamily="34" charset="-120"/>
              </a:rPr>
              <a:t>3</a:t>
            </a:r>
            <a:endParaRPr lang="en-US" sz="900" dirty="0"/>
          </a:p>
        </p:txBody>
      </p:sp>
      <p:sp>
        <p:nvSpPr>
          <p:cNvPr id="38" name="Rectangle : coins arrondis 37">
            <a:extLst>
              <a:ext uri="{FF2B5EF4-FFF2-40B4-BE49-F238E27FC236}">
                <a16:creationId xmlns:a16="http://schemas.microsoft.com/office/drawing/2014/main" id="{E20E35D7-33DF-510B-8D07-57405013A781}"/>
              </a:ext>
            </a:extLst>
          </p:cNvPr>
          <p:cNvSpPr/>
          <p:nvPr>
            <p:custDataLst>
              <p:tags r:id="rId33"/>
            </p:custDataLst>
          </p:nvPr>
        </p:nvSpPr>
        <p:spPr>
          <a:xfrm>
            <a:off x="6355080" y="5059126"/>
            <a:ext cx="384048" cy="38404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FFFF"/>
                </a:solidFill>
                <a:latin typeface="Arial" pitchFamily="34" charset="0"/>
                <a:ea typeface="Arial" pitchFamily="34" charset="-122"/>
                <a:cs typeface="Arial" pitchFamily="34" charset="-120"/>
              </a:rPr>
              <a:t>5</a:t>
            </a:r>
            <a:endParaRPr lang="fr-C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custDataLst>
              <p:tags r:id="rId1"/>
            </p:custDataLst>
          </p:nvPr>
        </p:nvSpPr>
        <p:spPr>
          <a:xfrm>
            <a:off x="548640" y="566928"/>
            <a:ext cx="201168" cy="201168"/>
          </a:xfrm>
          <a:prstGeom prst="roundRect">
            <a:avLst>
              <a:gd name="adj" fmla="val 18182"/>
            </a:avLst>
          </a:prstGeom>
          <a:solidFill>
            <a:srgbClr val="52B782"/>
          </a:solidFill>
          <a:ln/>
        </p:spPr>
        <p:txBody>
          <a:bodyPr/>
          <a:lstStyle/>
          <a:p>
            <a:endParaRPr lang="fr-CA"/>
          </a:p>
        </p:txBody>
      </p:sp>
      <p:sp>
        <p:nvSpPr>
          <p:cNvPr id="3" name="Text 1"/>
          <p:cNvSpPr txBox="1"/>
          <p:nvPr>
            <p:custDataLst>
              <p:tags r:id="rId2"/>
            </p:custDataLst>
          </p:nvPr>
        </p:nvSpPr>
        <p:spPr>
          <a:xfrm>
            <a:off x="868680" y="384048"/>
            <a:ext cx="10789920" cy="640080"/>
          </a:xfrm>
          <a:prstGeom prst="rect">
            <a:avLst/>
          </a:prstGeom>
          <a:noFill/>
          <a:ln/>
        </p:spPr>
        <p:txBody>
          <a:bodyPr wrap="square" lIns="0" tIns="0" rIns="0" bIns="0" rtlCol="0" anchor="ctr"/>
          <a:lstStyle/>
          <a:p>
            <a:pPr marL="0" indent="0">
              <a:buNone/>
            </a:pPr>
            <a:r>
              <a:rPr lang="en-US" sz="3000" b="1" dirty="0">
                <a:solidFill>
                  <a:srgbClr val="0B113A"/>
                </a:solidFill>
                <a:latin typeface="Arial" pitchFamily="34" charset="0"/>
                <a:ea typeface="Arial" pitchFamily="34" charset="-122"/>
                <a:cs typeface="Arial" pitchFamily="34" charset="-120"/>
              </a:rPr>
              <a:t>Pourquoi une planification annuelle?</a:t>
            </a:r>
            <a:endParaRPr lang="en-US" sz="3000" dirty="0"/>
          </a:p>
        </p:txBody>
      </p:sp>
      <p:sp>
        <p:nvSpPr>
          <p:cNvPr id="4" name="Text 2"/>
          <p:cNvSpPr txBox="1"/>
          <p:nvPr>
            <p:custDataLst>
              <p:tags r:id="rId3"/>
            </p:custDataLst>
          </p:nvPr>
        </p:nvSpPr>
        <p:spPr>
          <a:xfrm>
            <a:off x="877824" y="1024128"/>
            <a:ext cx="10789920" cy="320040"/>
          </a:xfrm>
          <a:prstGeom prst="rect">
            <a:avLst/>
          </a:prstGeom>
          <a:noFill/>
          <a:ln/>
        </p:spPr>
        <p:txBody>
          <a:bodyPr wrap="square" lIns="0" tIns="0" rIns="0" bIns="0" rtlCol="0" anchor="ctr"/>
          <a:lstStyle/>
          <a:p>
            <a:pPr marL="0" indent="0">
              <a:buNone/>
            </a:pPr>
            <a:r>
              <a:rPr lang="en-US" sz="1350" i="1" dirty="0">
                <a:solidFill>
                  <a:srgbClr val="0057AC"/>
                </a:solidFill>
                <a:latin typeface="Arial" pitchFamily="34" charset="0"/>
                <a:ea typeface="Arial" pitchFamily="34" charset="-122"/>
                <a:cs typeface="Arial" pitchFamily="34" charset="-120"/>
              </a:rPr>
              <a:t>Le fondement d'une démarche d'amélioration continue crédible et soutenable</a:t>
            </a:r>
            <a:endParaRPr lang="en-US" sz="1350" dirty="0"/>
          </a:p>
        </p:txBody>
      </p:sp>
      <p:sp>
        <p:nvSpPr>
          <p:cNvPr id="5" name="Shape 3"/>
          <p:cNvSpPr/>
          <p:nvPr>
            <p:custDataLst>
              <p:tags r:id="rId4"/>
            </p:custDataLst>
          </p:nvPr>
        </p:nvSpPr>
        <p:spPr>
          <a:xfrm>
            <a:off x="548640" y="1600200"/>
            <a:ext cx="5440680" cy="3429000"/>
          </a:xfrm>
          <a:prstGeom prst="roundRect">
            <a:avLst>
              <a:gd name="adj" fmla="val 2400"/>
            </a:avLst>
          </a:prstGeom>
          <a:solidFill>
            <a:srgbClr val="E5F0F8"/>
          </a:solidFill>
          <a:ln/>
          <a:effectLst>
            <a:outerShdw blurRad="76200" dist="25400" dir="5400000" algn="bl" rotWithShape="0">
              <a:srgbClr val="A9B4C6">
                <a:alpha val="35000"/>
              </a:srgbClr>
            </a:outerShdw>
          </a:effectLst>
        </p:spPr>
        <p:txBody>
          <a:bodyPr/>
          <a:lstStyle/>
          <a:p>
            <a:endParaRPr lang="fr-CA"/>
          </a:p>
        </p:txBody>
      </p:sp>
      <p:sp>
        <p:nvSpPr>
          <p:cNvPr id="6" name="Text 4"/>
          <p:cNvSpPr txBox="1"/>
          <p:nvPr>
            <p:custDataLst>
              <p:tags r:id="rId5"/>
            </p:custDataLst>
          </p:nvPr>
        </p:nvSpPr>
        <p:spPr>
          <a:xfrm>
            <a:off x="868680" y="1801368"/>
            <a:ext cx="4800600" cy="411480"/>
          </a:xfrm>
          <a:prstGeom prst="rect">
            <a:avLst/>
          </a:prstGeom>
          <a:noFill/>
          <a:ln/>
        </p:spPr>
        <p:txBody>
          <a:bodyPr wrap="square" lIns="0" tIns="0" rIns="0" bIns="0" rtlCol="0" anchor="ctr"/>
          <a:lstStyle/>
          <a:p>
            <a:pPr marL="0" indent="0">
              <a:buNone/>
            </a:pPr>
            <a:r>
              <a:rPr lang="en-US" sz="1800" b="1" dirty="0">
                <a:solidFill>
                  <a:srgbClr val="0057AC"/>
                </a:solidFill>
                <a:latin typeface="Arial" pitchFamily="34" charset="0"/>
                <a:ea typeface="Arial" pitchFamily="34" charset="-122"/>
                <a:cs typeface="Arial" pitchFamily="34" charset="-120"/>
              </a:rPr>
              <a:t>Sur le plan théorique</a:t>
            </a:r>
            <a:endParaRPr lang="en-US" sz="1800" dirty="0"/>
          </a:p>
        </p:txBody>
      </p:sp>
      <p:sp>
        <p:nvSpPr>
          <p:cNvPr id="7" name="Shape 5"/>
          <p:cNvSpPr/>
          <p:nvPr>
            <p:custDataLst>
              <p:tags r:id="rId6"/>
            </p:custDataLst>
          </p:nvPr>
        </p:nvSpPr>
        <p:spPr>
          <a:xfrm>
            <a:off x="877824" y="2340864"/>
            <a:ext cx="146304" cy="146304"/>
          </a:xfrm>
          <a:prstGeom prst="roundRect">
            <a:avLst>
              <a:gd name="adj" fmla="val 18750"/>
            </a:avLst>
          </a:prstGeom>
          <a:solidFill>
            <a:srgbClr val="52B782"/>
          </a:solidFill>
          <a:ln/>
        </p:spPr>
        <p:txBody>
          <a:bodyPr/>
          <a:lstStyle/>
          <a:p>
            <a:endParaRPr lang="fr-CA"/>
          </a:p>
        </p:txBody>
      </p:sp>
      <p:sp>
        <p:nvSpPr>
          <p:cNvPr id="8" name="Text 6"/>
          <p:cNvSpPr txBox="1"/>
          <p:nvPr>
            <p:custDataLst>
              <p:tags r:id="rId7"/>
            </p:custDataLst>
          </p:nvPr>
        </p:nvSpPr>
        <p:spPr>
          <a:xfrm>
            <a:off x="1143000" y="2304288"/>
            <a:ext cx="4663440" cy="822960"/>
          </a:xfrm>
          <a:prstGeom prst="rect">
            <a:avLst/>
          </a:prstGeom>
          <a:noFill/>
          <a:ln/>
        </p:spPr>
        <p:txBody>
          <a:bodyPr wrap="square" lIns="0" tIns="0" rIns="0" bIns="0" rtlCol="0" anchor="t"/>
          <a:lstStyle/>
          <a:p>
            <a:pPr>
              <a:lnSpc>
                <a:spcPct val="105000"/>
              </a:lnSpc>
            </a:pPr>
            <a:r>
              <a:rPr lang="fr-CA" sz="1250" b="1" noProof="0" dirty="0">
                <a:solidFill>
                  <a:srgbClr val="0B113A"/>
                </a:solidFill>
                <a:latin typeface="Arial" pitchFamily="34" charset="0"/>
                <a:ea typeface="Arial" pitchFamily="34" charset="-122"/>
                <a:cs typeface="Arial" pitchFamily="34" charset="-120"/>
              </a:rPr>
              <a:t>Cœur de l'amélioration continue — </a:t>
            </a:r>
            <a:r>
              <a:rPr lang="fr-CA" sz="1250" noProof="0" dirty="0">
                <a:latin typeface="Arial" panose="020B0604020202020204" pitchFamily="34" charset="0"/>
                <a:cs typeface="Arial" panose="020B0604020202020204" pitchFamily="34" charset="0"/>
              </a:rPr>
              <a:t>Sans elle, l'évaluation devient réactive plutôt que délibérée et le mandat même du BEAC qui est d’</a:t>
            </a:r>
            <a:r>
              <a:rPr lang="fr-CA" sz="1250" i="1" noProof="0" dirty="0">
                <a:latin typeface="Arial" panose="020B0604020202020204" pitchFamily="34" charset="0"/>
                <a:cs typeface="Arial" panose="020B0604020202020204" pitchFamily="34" charset="0"/>
              </a:rPr>
              <a:t>instaurer</a:t>
            </a:r>
            <a:r>
              <a:rPr lang="fr-CA" sz="1250" noProof="0" dirty="0">
                <a:latin typeface="Arial" panose="020B0604020202020204" pitchFamily="34" charset="0"/>
                <a:cs typeface="Arial" panose="020B0604020202020204" pitchFamily="34" charset="0"/>
              </a:rPr>
              <a:t> </a:t>
            </a:r>
            <a:r>
              <a:rPr lang="fr-CA" sz="1250" i="1" noProof="0" dirty="0">
                <a:latin typeface="Arial" panose="020B0604020202020204" pitchFamily="34" charset="0"/>
                <a:cs typeface="Arial" panose="020B0604020202020204" pitchFamily="34" charset="0"/>
              </a:rPr>
              <a:t>une culture d'amélioration continue </a:t>
            </a:r>
            <a:r>
              <a:rPr lang="fr-CA" sz="1250" noProof="0" dirty="0">
                <a:latin typeface="Arial" panose="020B0604020202020204" pitchFamily="34" charset="0"/>
                <a:cs typeface="Arial" panose="020B0604020202020204" pitchFamily="34" charset="0"/>
              </a:rPr>
              <a:t>se fragilise.</a:t>
            </a:r>
          </a:p>
          <a:p>
            <a:pPr>
              <a:lnSpc>
                <a:spcPct val="105000"/>
              </a:lnSpc>
            </a:pPr>
            <a:endParaRPr lang="fr-CA" sz="1400" dirty="0"/>
          </a:p>
          <a:p>
            <a:pPr>
              <a:lnSpc>
                <a:spcPct val="105000"/>
              </a:lnSpc>
            </a:pPr>
            <a:r>
              <a:rPr lang="fr-CA" sz="1400" dirty="0"/>
              <a:t> </a:t>
            </a:r>
          </a:p>
          <a:p>
            <a:pPr>
              <a:lnSpc>
                <a:spcPct val="105000"/>
              </a:lnSpc>
            </a:pPr>
            <a:endParaRPr lang="fr-CA" sz="1400" dirty="0"/>
          </a:p>
          <a:p>
            <a:pPr marL="0" indent="0">
              <a:lnSpc>
                <a:spcPct val="105000"/>
              </a:lnSpc>
              <a:buNone/>
            </a:pPr>
            <a:endParaRPr lang="en-US" sz="1250" dirty="0"/>
          </a:p>
        </p:txBody>
      </p:sp>
      <p:sp>
        <p:nvSpPr>
          <p:cNvPr id="9" name="Shape 7"/>
          <p:cNvSpPr/>
          <p:nvPr>
            <p:custDataLst>
              <p:tags r:id="rId8"/>
            </p:custDataLst>
          </p:nvPr>
        </p:nvSpPr>
        <p:spPr>
          <a:xfrm>
            <a:off x="877824" y="3415284"/>
            <a:ext cx="146304" cy="146304"/>
          </a:xfrm>
          <a:prstGeom prst="roundRect">
            <a:avLst>
              <a:gd name="adj" fmla="val 18750"/>
            </a:avLst>
          </a:prstGeom>
          <a:solidFill>
            <a:srgbClr val="52B782"/>
          </a:solidFill>
          <a:ln/>
        </p:spPr>
        <p:txBody>
          <a:bodyPr/>
          <a:lstStyle/>
          <a:p>
            <a:endParaRPr lang="fr-CA"/>
          </a:p>
        </p:txBody>
      </p:sp>
      <p:sp>
        <p:nvSpPr>
          <p:cNvPr id="10" name="Text 8"/>
          <p:cNvSpPr txBox="1"/>
          <p:nvPr>
            <p:custDataLst>
              <p:tags r:id="rId9"/>
            </p:custDataLst>
          </p:nvPr>
        </p:nvSpPr>
        <p:spPr>
          <a:xfrm>
            <a:off x="1143000" y="3383279"/>
            <a:ext cx="4663440" cy="746575"/>
          </a:xfrm>
          <a:prstGeom prst="rect">
            <a:avLst/>
          </a:prstGeom>
          <a:noFill/>
          <a:ln/>
        </p:spPr>
        <p:txBody>
          <a:bodyPr wrap="square" lIns="0" tIns="0" rIns="0" bIns="0" rtlCol="0" anchor="t"/>
          <a:lstStyle/>
          <a:p>
            <a:pPr>
              <a:lnSpc>
                <a:spcPct val="105000"/>
              </a:lnSpc>
            </a:pPr>
            <a:r>
              <a:rPr lang="fr-CA" sz="1250" b="1" noProof="0" dirty="0">
                <a:solidFill>
                  <a:srgbClr val="0B113A"/>
                </a:solidFill>
                <a:latin typeface="Arial" pitchFamily="34" charset="0"/>
                <a:ea typeface="Arial" pitchFamily="34" charset="-122"/>
                <a:cs typeface="Arial" pitchFamily="34" charset="-120"/>
              </a:rPr>
              <a:t>Orientée vers l'utilisation </a:t>
            </a:r>
            <a:r>
              <a:rPr lang="fr-CA" sz="1250" noProof="0" dirty="0">
                <a:solidFill>
                  <a:srgbClr val="0B113A"/>
                </a:solidFill>
                <a:latin typeface="Arial" pitchFamily="34" charset="0"/>
                <a:ea typeface="Arial" pitchFamily="34" charset="-122"/>
                <a:cs typeface="Arial" pitchFamily="34" charset="-120"/>
              </a:rPr>
              <a:t>(Patton, 1978) </a:t>
            </a:r>
            <a:r>
              <a:rPr lang="fr-CA" sz="1250" b="1" noProof="0" dirty="0">
                <a:solidFill>
                  <a:srgbClr val="0B113A"/>
                </a:solidFill>
                <a:latin typeface="Arial" pitchFamily="34" charset="0"/>
                <a:ea typeface="Arial" pitchFamily="34" charset="-122"/>
                <a:cs typeface="Arial" pitchFamily="34" charset="-120"/>
              </a:rPr>
              <a:t>— </a:t>
            </a:r>
            <a:r>
              <a:rPr lang="fr-CA" sz="1250" noProof="0" dirty="0">
                <a:latin typeface="Arial" panose="020B0604020202020204" pitchFamily="34" charset="0"/>
                <a:cs typeface="Arial" panose="020B0604020202020204" pitchFamily="34" charset="0"/>
              </a:rPr>
              <a:t>Une évaluation ne crée de la valeur que si ses résultats sont utilisés: identifier </a:t>
            </a:r>
            <a:r>
              <a:rPr lang="fr-CA" sz="1250" i="1" noProof="0" dirty="0">
                <a:latin typeface="Arial" panose="020B0604020202020204" pitchFamily="34" charset="0"/>
                <a:cs typeface="Arial" panose="020B0604020202020204" pitchFamily="34" charset="0"/>
              </a:rPr>
              <a:t>les moments stratégiques pour la prise de décision</a:t>
            </a:r>
            <a:r>
              <a:rPr lang="fr-CA" sz="1250" noProof="0" dirty="0">
                <a:latin typeface="Arial" panose="020B0604020202020204" pitchFamily="34" charset="0"/>
                <a:cs typeface="Arial" panose="020B0604020202020204" pitchFamily="34" charset="0"/>
              </a:rPr>
              <a:t>. </a:t>
            </a:r>
          </a:p>
          <a:p>
            <a:pPr marL="0" indent="0">
              <a:lnSpc>
                <a:spcPct val="105000"/>
              </a:lnSpc>
              <a:buNone/>
            </a:pPr>
            <a:endParaRPr lang="en-US" sz="1250" dirty="0"/>
          </a:p>
        </p:txBody>
      </p:sp>
      <p:sp>
        <p:nvSpPr>
          <p:cNvPr id="11" name="Shape 9"/>
          <p:cNvSpPr/>
          <p:nvPr>
            <p:custDataLst>
              <p:tags r:id="rId10"/>
            </p:custDataLst>
          </p:nvPr>
        </p:nvSpPr>
        <p:spPr>
          <a:xfrm>
            <a:off x="877824" y="4247388"/>
            <a:ext cx="146304" cy="146304"/>
          </a:xfrm>
          <a:prstGeom prst="roundRect">
            <a:avLst>
              <a:gd name="adj" fmla="val 18750"/>
            </a:avLst>
          </a:prstGeom>
          <a:solidFill>
            <a:srgbClr val="52B782"/>
          </a:solidFill>
          <a:ln/>
        </p:spPr>
        <p:txBody>
          <a:bodyPr/>
          <a:lstStyle/>
          <a:p>
            <a:endParaRPr lang="fr-CA"/>
          </a:p>
        </p:txBody>
      </p:sp>
      <p:sp>
        <p:nvSpPr>
          <p:cNvPr id="12" name="Text 10"/>
          <p:cNvSpPr txBox="1"/>
          <p:nvPr>
            <p:custDataLst>
              <p:tags r:id="rId11"/>
            </p:custDataLst>
          </p:nvPr>
        </p:nvSpPr>
        <p:spPr>
          <a:xfrm>
            <a:off x="1143000" y="4233672"/>
            <a:ext cx="4663440" cy="734754"/>
          </a:xfrm>
          <a:prstGeom prst="rect">
            <a:avLst/>
          </a:prstGeom>
          <a:noFill/>
          <a:ln/>
        </p:spPr>
        <p:txBody>
          <a:bodyPr wrap="square" lIns="0" tIns="0" rIns="0" bIns="0" rtlCol="0" anchor="t"/>
          <a:lstStyle/>
          <a:p>
            <a:pPr>
              <a:lnSpc>
                <a:spcPct val="105000"/>
              </a:lnSpc>
            </a:pPr>
            <a:r>
              <a:rPr lang="en-US" sz="1250" b="1" dirty="0">
                <a:solidFill>
                  <a:srgbClr val="0B113A"/>
                </a:solidFill>
                <a:latin typeface="Arial" pitchFamily="34" charset="0"/>
                <a:ea typeface="Arial" pitchFamily="34" charset="-122"/>
                <a:cs typeface="Arial" pitchFamily="34" charset="-120"/>
              </a:rPr>
              <a:t>Organisation apprenante — </a:t>
            </a:r>
            <a:r>
              <a:rPr lang="fr-CA" sz="1250" dirty="0">
                <a:latin typeface="Arial" panose="020B0604020202020204" pitchFamily="34" charset="0"/>
                <a:cs typeface="Arial" panose="020B0604020202020204" pitchFamily="34" charset="0"/>
              </a:rPr>
              <a:t>Elle soutient un apprentissage collectif et le développement de l'autonomie évaluative des équipes.</a:t>
            </a:r>
          </a:p>
          <a:p>
            <a:pPr marL="0" indent="0">
              <a:lnSpc>
                <a:spcPct val="105000"/>
              </a:lnSpc>
              <a:buNone/>
            </a:pPr>
            <a:r>
              <a:rPr lang="en-US" sz="1250" dirty="0">
                <a:solidFill>
                  <a:srgbClr val="1E2333"/>
                </a:solidFill>
                <a:latin typeface="Arial" pitchFamily="34" charset="0"/>
                <a:ea typeface="Arial" pitchFamily="34" charset="-122"/>
                <a:cs typeface="Arial" pitchFamily="34" charset="-120"/>
              </a:rPr>
              <a:t>.</a:t>
            </a:r>
            <a:endParaRPr lang="en-US" sz="1250" dirty="0"/>
          </a:p>
        </p:txBody>
      </p:sp>
      <p:sp>
        <p:nvSpPr>
          <p:cNvPr id="13" name="Shape 11"/>
          <p:cNvSpPr/>
          <p:nvPr>
            <p:custDataLst>
              <p:tags r:id="rId12"/>
            </p:custDataLst>
          </p:nvPr>
        </p:nvSpPr>
        <p:spPr>
          <a:xfrm>
            <a:off x="6172200" y="1600200"/>
            <a:ext cx="5440680" cy="3429000"/>
          </a:xfrm>
          <a:prstGeom prst="roundRect">
            <a:avLst>
              <a:gd name="adj" fmla="val 2400"/>
            </a:avLst>
          </a:prstGeom>
          <a:solidFill>
            <a:srgbClr val="FFFFFF"/>
          </a:solidFill>
          <a:ln/>
          <a:effectLst>
            <a:outerShdw blurRad="76200" dist="25400" dir="5400000" algn="bl" rotWithShape="0">
              <a:srgbClr val="A9B4C6">
                <a:alpha val="35000"/>
              </a:srgbClr>
            </a:outerShdw>
          </a:effectLst>
        </p:spPr>
        <p:txBody>
          <a:bodyPr/>
          <a:lstStyle/>
          <a:p>
            <a:endParaRPr lang="fr-CA"/>
          </a:p>
        </p:txBody>
      </p:sp>
      <p:sp>
        <p:nvSpPr>
          <p:cNvPr id="14" name="Shape 12"/>
          <p:cNvSpPr/>
          <p:nvPr>
            <p:custDataLst>
              <p:tags r:id="rId13"/>
            </p:custDataLst>
          </p:nvPr>
        </p:nvSpPr>
        <p:spPr>
          <a:xfrm>
            <a:off x="6172200" y="1600200"/>
            <a:ext cx="5440680" cy="3429000"/>
          </a:xfrm>
          <a:prstGeom prst="roundRect">
            <a:avLst>
              <a:gd name="adj" fmla="val 2400"/>
            </a:avLst>
          </a:prstGeom>
          <a:ln w="22225">
            <a:solidFill>
              <a:srgbClr val="E5F0F8"/>
            </a:solidFill>
            <a:prstDash val="solid"/>
          </a:ln>
        </p:spPr>
        <p:txBody>
          <a:bodyPr/>
          <a:lstStyle/>
          <a:p>
            <a:endParaRPr lang="fr-CA"/>
          </a:p>
        </p:txBody>
      </p:sp>
      <p:sp>
        <p:nvSpPr>
          <p:cNvPr id="15" name="Text 13"/>
          <p:cNvSpPr txBox="1"/>
          <p:nvPr>
            <p:custDataLst>
              <p:tags r:id="rId14"/>
            </p:custDataLst>
          </p:nvPr>
        </p:nvSpPr>
        <p:spPr>
          <a:xfrm>
            <a:off x="6492240" y="1801368"/>
            <a:ext cx="4800600" cy="411480"/>
          </a:xfrm>
          <a:prstGeom prst="rect">
            <a:avLst/>
          </a:prstGeom>
          <a:noFill/>
          <a:ln/>
        </p:spPr>
        <p:txBody>
          <a:bodyPr wrap="square" lIns="0" tIns="0" rIns="0" bIns="0" rtlCol="0" anchor="ctr"/>
          <a:lstStyle/>
          <a:p>
            <a:pPr marL="0" indent="0">
              <a:buNone/>
            </a:pPr>
            <a:r>
              <a:rPr lang="en-US" sz="1800" b="1" dirty="0">
                <a:solidFill>
                  <a:srgbClr val="0057AC"/>
                </a:solidFill>
                <a:latin typeface="Arial" pitchFamily="34" charset="0"/>
                <a:ea typeface="Arial" pitchFamily="34" charset="-122"/>
                <a:cs typeface="Arial" pitchFamily="34" charset="-120"/>
              </a:rPr>
              <a:t>Sur le plan pratique</a:t>
            </a:r>
            <a:endParaRPr lang="en-US" sz="1800" dirty="0"/>
          </a:p>
        </p:txBody>
      </p:sp>
      <p:sp>
        <p:nvSpPr>
          <p:cNvPr id="16" name="Shape 14"/>
          <p:cNvSpPr/>
          <p:nvPr>
            <p:custDataLst>
              <p:tags r:id="rId15"/>
            </p:custDataLst>
          </p:nvPr>
        </p:nvSpPr>
        <p:spPr>
          <a:xfrm>
            <a:off x="6492240" y="2423160"/>
            <a:ext cx="146304" cy="146304"/>
          </a:xfrm>
          <a:prstGeom prst="roundRect">
            <a:avLst>
              <a:gd name="adj" fmla="val 18750"/>
            </a:avLst>
          </a:prstGeom>
          <a:solidFill>
            <a:srgbClr val="0057AC"/>
          </a:solidFill>
          <a:ln/>
        </p:spPr>
        <p:txBody>
          <a:bodyPr/>
          <a:lstStyle/>
          <a:p>
            <a:endParaRPr lang="fr-CA"/>
          </a:p>
        </p:txBody>
      </p:sp>
      <p:sp>
        <p:nvSpPr>
          <p:cNvPr id="17" name="Text 15"/>
          <p:cNvSpPr txBox="1"/>
          <p:nvPr>
            <p:custDataLst>
              <p:tags r:id="rId16"/>
            </p:custDataLst>
          </p:nvPr>
        </p:nvSpPr>
        <p:spPr>
          <a:xfrm>
            <a:off x="6766560" y="2400808"/>
            <a:ext cx="4663440" cy="822960"/>
          </a:xfrm>
          <a:prstGeom prst="rect">
            <a:avLst/>
          </a:prstGeom>
          <a:noFill/>
          <a:ln/>
        </p:spPr>
        <p:txBody>
          <a:bodyPr wrap="square" lIns="0" tIns="0" rIns="0" bIns="0" rtlCol="0" anchor="t"/>
          <a:lstStyle/>
          <a:p>
            <a:pPr marL="0" indent="0">
              <a:lnSpc>
                <a:spcPct val="105000"/>
              </a:lnSpc>
              <a:buNone/>
            </a:pPr>
            <a:r>
              <a:rPr lang="fr-CA" sz="1250" b="1" noProof="0" dirty="0">
                <a:solidFill>
                  <a:srgbClr val="0B113A"/>
                </a:solidFill>
                <a:latin typeface="Arial" pitchFamily="34" charset="0"/>
                <a:ea typeface="Arial" pitchFamily="34" charset="-122"/>
                <a:cs typeface="Arial" pitchFamily="34" charset="-120"/>
              </a:rPr>
              <a:t>Prioriser — </a:t>
            </a:r>
            <a:r>
              <a:rPr lang="fr-CA" sz="1250" noProof="0" dirty="0">
                <a:latin typeface="Arial" panose="020B0604020202020204" pitchFamily="34" charset="0"/>
                <a:cs typeface="Arial" panose="020B0604020202020204" pitchFamily="34" charset="0"/>
              </a:rPr>
              <a:t>Aligner les demandes sur les capacités du BEAC et les priorités facultaires.</a:t>
            </a:r>
          </a:p>
        </p:txBody>
      </p:sp>
      <p:sp>
        <p:nvSpPr>
          <p:cNvPr id="18" name="Shape 16"/>
          <p:cNvSpPr/>
          <p:nvPr>
            <p:custDataLst>
              <p:tags r:id="rId17"/>
            </p:custDataLst>
          </p:nvPr>
        </p:nvSpPr>
        <p:spPr>
          <a:xfrm>
            <a:off x="6492240" y="3291840"/>
            <a:ext cx="146304" cy="146304"/>
          </a:xfrm>
          <a:prstGeom prst="roundRect">
            <a:avLst>
              <a:gd name="adj" fmla="val 18750"/>
            </a:avLst>
          </a:prstGeom>
          <a:solidFill>
            <a:srgbClr val="0057AC"/>
          </a:solidFill>
          <a:ln/>
        </p:spPr>
        <p:txBody>
          <a:bodyPr/>
          <a:lstStyle/>
          <a:p>
            <a:endParaRPr lang="fr-CA"/>
          </a:p>
        </p:txBody>
      </p:sp>
      <p:sp>
        <p:nvSpPr>
          <p:cNvPr id="19" name="Text 17"/>
          <p:cNvSpPr txBox="1"/>
          <p:nvPr>
            <p:custDataLst>
              <p:tags r:id="rId18"/>
            </p:custDataLst>
          </p:nvPr>
        </p:nvSpPr>
        <p:spPr>
          <a:xfrm>
            <a:off x="6766560" y="3260344"/>
            <a:ext cx="4663440" cy="822960"/>
          </a:xfrm>
          <a:prstGeom prst="rect">
            <a:avLst/>
          </a:prstGeom>
          <a:noFill/>
          <a:ln/>
        </p:spPr>
        <p:txBody>
          <a:bodyPr wrap="square" lIns="0" tIns="0" rIns="0" bIns="0" rtlCol="0" anchor="t"/>
          <a:lstStyle/>
          <a:p>
            <a:pPr>
              <a:lnSpc>
                <a:spcPct val="100000"/>
              </a:lnSpc>
            </a:pPr>
            <a:r>
              <a:rPr lang="fr-CA" sz="1250" b="1" noProof="0" dirty="0">
                <a:solidFill>
                  <a:srgbClr val="0B113A"/>
                </a:solidFill>
                <a:latin typeface="Arial" pitchFamily="34" charset="0"/>
                <a:ea typeface="Arial" pitchFamily="34" charset="-122"/>
                <a:cs typeface="Arial" pitchFamily="34" charset="-120"/>
              </a:rPr>
              <a:t>Anticiper — </a:t>
            </a:r>
            <a:r>
              <a:rPr lang="fr-CA" sz="1250" noProof="0" dirty="0">
                <a:latin typeface="Arial" panose="020B0604020202020204" pitchFamily="34" charset="0"/>
                <a:cs typeface="Arial" panose="020B0604020202020204" pitchFamily="34" charset="0"/>
              </a:rPr>
              <a:t>Préparer les devis, répartir le travail de manière équilibrée dans le temps pour éviter les périodes de surcharges et obtenir les données au bon moment.</a:t>
            </a:r>
          </a:p>
          <a:p>
            <a:pPr marL="0" indent="0">
              <a:lnSpc>
                <a:spcPct val="105000"/>
              </a:lnSpc>
              <a:buNone/>
            </a:pPr>
            <a:endParaRPr lang="en-US" sz="1250" dirty="0"/>
          </a:p>
        </p:txBody>
      </p:sp>
      <p:sp>
        <p:nvSpPr>
          <p:cNvPr id="20" name="Shape 18"/>
          <p:cNvSpPr/>
          <p:nvPr>
            <p:custDataLst>
              <p:tags r:id="rId19"/>
            </p:custDataLst>
          </p:nvPr>
        </p:nvSpPr>
        <p:spPr>
          <a:xfrm>
            <a:off x="6492240" y="4332455"/>
            <a:ext cx="146304" cy="146304"/>
          </a:xfrm>
          <a:prstGeom prst="roundRect">
            <a:avLst>
              <a:gd name="adj" fmla="val 18750"/>
            </a:avLst>
          </a:prstGeom>
          <a:solidFill>
            <a:srgbClr val="0057AC"/>
          </a:solidFill>
          <a:ln/>
        </p:spPr>
        <p:txBody>
          <a:bodyPr/>
          <a:lstStyle/>
          <a:p>
            <a:endParaRPr lang="fr-CA"/>
          </a:p>
        </p:txBody>
      </p:sp>
      <p:sp>
        <p:nvSpPr>
          <p:cNvPr id="21" name="Text 19"/>
          <p:cNvSpPr txBox="1"/>
          <p:nvPr>
            <p:custDataLst>
              <p:tags r:id="rId20"/>
            </p:custDataLst>
          </p:nvPr>
        </p:nvSpPr>
        <p:spPr>
          <a:xfrm>
            <a:off x="6766560" y="4318508"/>
            <a:ext cx="4663440" cy="822960"/>
          </a:xfrm>
          <a:prstGeom prst="rect">
            <a:avLst/>
          </a:prstGeom>
          <a:noFill/>
          <a:ln/>
        </p:spPr>
        <p:txBody>
          <a:bodyPr wrap="square" lIns="0" tIns="0" rIns="0" bIns="0" rtlCol="0" anchor="t"/>
          <a:lstStyle/>
          <a:p>
            <a:pPr marL="0" indent="0">
              <a:lnSpc>
                <a:spcPct val="105000"/>
              </a:lnSpc>
              <a:buNone/>
            </a:pPr>
            <a:r>
              <a:rPr lang="fr-CA" sz="1250" b="1" noProof="0" dirty="0">
                <a:solidFill>
                  <a:srgbClr val="0B113A"/>
                </a:solidFill>
                <a:latin typeface="Arial" pitchFamily="34" charset="0"/>
                <a:ea typeface="Arial" pitchFamily="34" charset="-122"/>
                <a:cs typeface="Arial" pitchFamily="34" charset="-120"/>
              </a:rPr>
              <a:t>Pérenniser — </a:t>
            </a:r>
            <a:r>
              <a:rPr lang="fr-CA" sz="1250" noProof="0" dirty="0">
                <a:solidFill>
                  <a:srgbClr val="0B113A"/>
                </a:solidFill>
                <a:latin typeface="Arial" panose="020B0604020202020204" pitchFamily="34" charset="0"/>
                <a:ea typeface="Arial" pitchFamily="34" charset="-122"/>
                <a:cs typeface="Arial" panose="020B0604020202020204" pitchFamily="34" charset="0"/>
              </a:rPr>
              <a:t>U</a:t>
            </a:r>
            <a:r>
              <a:rPr lang="fr-CA" sz="1250" noProof="0" dirty="0">
                <a:latin typeface="Arial" panose="020B0604020202020204" pitchFamily="34" charset="0"/>
                <a:cs typeface="Arial" panose="020B0604020202020204" pitchFamily="34" charset="0"/>
              </a:rPr>
              <a:t>ne démarche documentée résiste aux transitions et permet l'étalonnage dans le temps.</a:t>
            </a:r>
          </a:p>
        </p:txBody>
      </p:sp>
      <p:sp>
        <p:nvSpPr>
          <p:cNvPr id="22" name="Shape 20"/>
          <p:cNvSpPr/>
          <p:nvPr>
            <p:custDataLst>
              <p:tags r:id="rId21"/>
            </p:custDataLst>
          </p:nvPr>
        </p:nvSpPr>
        <p:spPr>
          <a:xfrm>
            <a:off x="548640" y="5285232"/>
            <a:ext cx="5440680" cy="685800"/>
          </a:xfrm>
          <a:prstGeom prst="roundRect">
            <a:avLst>
              <a:gd name="adj" fmla="val 10667"/>
            </a:avLst>
          </a:prstGeom>
          <a:solidFill>
            <a:srgbClr val="0B113A"/>
          </a:solidFill>
          <a:ln/>
        </p:spPr>
        <p:txBody>
          <a:bodyPr/>
          <a:lstStyle/>
          <a:p>
            <a:endParaRPr lang="fr-CA"/>
          </a:p>
        </p:txBody>
      </p:sp>
      <p:sp>
        <p:nvSpPr>
          <p:cNvPr id="24" name="Text 22"/>
          <p:cNvSpPr txBox="1"/>
          <p:nvPr>
            <p:custDataLst>
              <p:tags r:id="rId22"/>
            </p:custDataLst>
          </p:nvPr>
        </p:nvSpPr>
        <p:spPr>
          <a:xfrm>
            <a:off x="548640" y="6419088"/>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Arial" pitchFamily="34" charset="0"/>
                <a:ea typeface="Arial" pitchFamily="34" charset="-122"/>
                <a:cs typeface="Arial" pitchFamily="34" charset="-120"/>
              </a:rPr>
              <a:t>BEAC — Planification 2026-2027</a:t>
            </a:r>
            <a:endParaRPr lang="en-US" sz="900" dirty="0"/>
          </a:p>
        </p:txBody>
      </p:sp>
      <p:sp>
        <p:nvSpPr>
          <p:cNvPr id="25" name="Text 23"/>
          <p:cNvSpPr txBox="1"/>
          <p:nvPr>
            <p:custDataLst>
              <p:tags r:id="rId23"/>
            </p:custDataLst>
          </p:nvPr>
        </p:nvSpPr>
        <p:spPr>
          <a:xfrm>
            <a:off x="11338560" y="6419088"/>
            <a:ext cx="457200" cy="274320"/>
          </a:xfrm>
          <a:prstGeom prst="rect">
            <a:avLst/>
          </a:prstGeom>
          <a:noFill/>
          <a:ln/>
        </p:spPr>
        <p:txBody>
          <a:bodyPr wrap="square" lIns="0" tIns="0" rIns="0" bIns="0" rtlCol="0" anchor="ctr"/>
          <a:lstStyle/>
          <a:p>
            <a:pPr marL="0" indent="0" algn="r">
              <a:buNone/>
            </a:pPr>
            <a:r>
              <a:rPr lang="en-US" sz="900" dirty="0">
                <a:solidFill>
                  <a:srgbClr val="5B6172"/>
                </a:solidFill>
                <a:latin typeface="Arial" pitchFamily="34" charset="0"/>
                <a:ea typeface="Arial" pitchFamily="34" charset="-122"/>
                <a:cs typeface="Arial" pitchFamily="34" charset="-120"/>
              </a:rPr>
              <a:t>4</a:t>
            </a:r>
            <a:endParaRPr lang="en-US" sz="900" dirty="0"/>
          </a:p>
        </p:txBody>
      </p:sp>
      <p:sp>
        <p:nvSpPr>
          <p:cNvPr id="27" name="Shape 20">
            <a:extLst>
              <a:ext uri="{FF2B5EF4-FFF2-40B4-BE49-F238E27FC236}">
                <a16:creationId xmlns:a16="http://schemas.microsoft.com/office/drawing/2014/main" id="{95D3904F-3A23-6F23-B619-C901A2F78E56}"/>
              </a:ext>
            </a:extLst>
          </p:cNvPr>
          <p:cNvSpPr/>
          <p:nvPr>
            <p:custDataLst>
              <p:tags r:id="rId24"/>
            </p:custDataLst>
          </p:nvPr>
        </p:nvSpPr>
        <p:spPr>
          <a:xfrm>
            <a:off x="6172200" y="5298809"/>
            <a:ext cx="5440680" cy="685800"/>
          </a:xfrm>
          <a:prstGeom prst="roundRect">
            <a:avLst>
              <a:gd name="adj" fmla="val 10667"/>
            </a:avLst>
          </a:prstGeom>
          <a:solidFill>
            <a:srgbClr val="0B113A"/>
          </a:solidFill>
          <a:ln/>
        </p:spPr>
        <p:txBody>
          <a:bodyPr/>
          <a:lstStyle/>
          <a:p>
            <a:pPr algn="ctr"/>
            <a:r>
              <a:rPr lang="fr-CA" sz="1350" b="1" dirty="0">
                <a:solidFill>
                  <a:srgbClr val="52B782"/>
                </a:solidFill>
                <a:latin typeface="Arial" pitchFamily="34" charset="0"/>
                <a:cs typeface="Arial" pitchFamily="34" charset="-120"/>
              </a:rPr>
              <a:t>Du point de vue de la pratique</a:t>
            </a:r>
            <a:r>
              <a:rPr lang="en-US" sz="1350" b="1" dirty="0">
                <a:solidFill>
                  <a:srgbClr val="52B782"/>
                </a:solidFill>
                <a:latin typeface="Arial" pitchFamily="34" charset="0"/>
                <a:ea typeface="Arial" pitchFamily="34" charset="-122"/>
                <a:cs typeface="Arial" pitchFamily="34" charset="-120"/>
              </a:rPr>
              <a:t>, </a:t>
            </a:r>
            <a:r>
              <a:rPr lang="fr-CA" sz="1350" dirty="0">
                <a:solidFill>
                  <a:srgbClr val="FFFFFF"/>
                </a:solidFill>
                <a:latin typeface="Arial" pitchFamily="34" charset="0"/>
                <a:cs typeface="Arial" pitchFamily="34" charset="-120"/>
              </a:rPr>
              <a:t>elle rend cette ambition soutenable dans un contexte de ressources limitées.</a:t>
            </a:r>
            <a:r>
              <a:rPr lang="en-US" sz="1350" dirty="0">
                <a:solidFill>
                  <a:srgbClr val="FFFFFF"/>
                </a:solidFill>
                <a:latin typeface="Arial" pitchFamily="34" charset="0"/>
                <a:cs typeface="Arial" pitchFamily="34" charset="-120"/>
              </a:rPr>
              <a:t>.</a:t>
            </a:r>
            <a:endParaRPr lang="fr-CA" sz="1350" dirty="0">
              <a:solidFill>
                <a:srgbClr val="FFFFFF"/>
              </a:solidFill>
              <a:latin typeface="Arial" pitchFamily="34" charset="0"/>
              <a:cs typeface="Arial" pitchFamily="34" charset="-120"/>
            </a:endParaRPr>
          </a:p>
        </p:txBody>
      </p:sp>
      <p:sp>
        <p:nvSpPr>
          <p:cNvPr id="29" name="Text 21">
            <a:extLst>
              <a:ext uri="{FF2B5EF4-FFF2-40B4-BE49-F238E27FC236}">
                <a16:creationId xmlns:a16="http://schemas.microsoft.com/office/drawing/2014/main" id="{CA889FA8-5C4D-1D74-E05B-2ED6453D8BCF}"/>
              </a:ext>
            </a:extLst>
          </p:cNvPr>
          <p:cNvSpPr txBox="1"/>
          <p:nvPr>
            <p:custDataLst>
              <p:tags r:id="rId25"/>
            </p:custDataLst>
          </p:nvPr>
        </p:nvSpPr>
        <p:spPr>
          <a:xfrm>
            <a:off x="649224" y="5232031"/>
            <a:ext cx="5262049" cy="685800"/>
          </a:xfrm>
          <a:prstGeom prst="rect">
            <a:avLst/>
          </a:prstGeom>
          <a:noFill/>
          <a:ln/>
        </p:spPr>
        <p:txBody>
          <a:bodyPr wrap="square" lIns="0" tIns="0" rIns="0" bIns="0" rtlCol="0" anchor="ctr"/>
          <a:lstStyle/>
          <a:p>
            <a:pPr algn="ctr"/>
            <a:r>
              <a:rPr lang="fr-CA" sz="1350" b="1" noProof="0" dirty="0">
                <a:solidFill>
                  <a:srgbClr val="52B782"/>
                </a:solidFill>
                <a:latin typeface="Arial" pitchFamily="34" charset="0"/>
                <a:cs typeface="Arial" pitchFamily="34" charset="-120"/>
              </a:rPr>
              <a:t>Du point de vue de la t</a:t>
            </a:r>
            <a:r>
              <a:rPr lang="fr-CA" sz="1350" b="1" noProof="0" dirty="0">
                <a:solidFill>
                  <a:srgbClr val="52B782"/>
                </a:solidFill>
                <a:latin typeface="Arial" pitchFamily="34" charset="0"/>
                <a:ea typeface="Arial" pitchFamily="34" charset="-122"/>
                <a:cs typeface="Arial" pitchFamily="34" charset="-120"/>
              </a:rPr>
              <a:t>héorie, </a:t>
            </a:r>
            <a:r>
              <a:rPr lang="fr-CA" sz="1350" noProof="0" dirty="0">
                <a:solidFill>
                  <a:srgbClr val="FFFFFF"/>
                </a:solidFill>
                <a:latin typeface="Arial" pitchFamily="34" charset="0"/>
                <a:ea typeface="Arial" pitchFamily="34" charset="-122"/>
                <a:cs typeface="Arial" pitchFamily="34" charset="-120"/>
              </a:rPr>
              <a:t>la </a:t>
            </a:r>
            <a:r>
              <a:rPr lang="en-US" sz="1350" dirty="0">
                <a:solidFill>
                  <a:srgbClr val="FFFFFF"/>
                </a:solidFill>
                <a:latin typeface="Arial" pitchFamily="34" charset="0"/>
                <a:ea typeface="Arial" pitchFamily="34" charset="-122"/>
                <a:cs typeface="Arial" pitchFamily="34" charset="-120"/>
              </a:rPr>
              <a:t>planification fait de l'évaluation un </a:t>
            </a:r>
            <a:r>
              <a:rPr lang="fr-CA" sz="1350" noProof="0" dirty="0">
                <a:solidFill>
                  <a:srgbClr val="FFFFFF"/>
                </a:solidFill>
                <a:latin typeface="Arial" pitchFamily="34" charset="0"/>
                <a:ea typeface="Arial" pitchFamily="34" charset="-122"/>
                <a:cs typeface="Arial" pitchFamily="34" charset="-120"/>
              </a:rPr>
              <a:t>levier d'amélioration continue</a:t>
            </a:r>
            <a:endParaRPr lang="fr-CA" sz="1350" noProof="0" dirty="0"/>
          </a:p>
        </p:txBody>
      </p:sp>
      <p:pic>
        <p:nvPicPr>
          <p:cNvPr id="45" name="Image 44">
            <a:extLst>
              <a:ext uri="{FF2B5EF4-FFF2-40B4-BE49-F238E27FC236}">
                <a16:creationId xmlns:a16="http://schemas.microsoft.com/office/drawing/2014/main" id="{BB9BF140-444A-0517-45F8-C22C22B633B1}"/>
              </a:ext>
            </a:extLst>
          </p:cNvPr>
          <p:cNvPicPr>
            <a:picLocks noChangeAspect="1"/>
          </p:cNvPicPr>
          <p:nvPr/>
        </p:nvPicPr>
        <p:blipFill>
          <a:blip r:embed="rId28"/>
          <a:stretch>
            <a:fillRect/>
          </a:stretch>
        </p:blipFill>
        <p:spPr>
          <a:xfrm>
            <a:off x="9365448" y="44967"/>
            <a:ext cx="2818095" cy="136604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custDataLst>
              <p:tags r:id="rId1"/>
            </p:custDataLst>
          </p:nvPr>
        </p:nvSpPr>
        <p:spPr>
          <a:xfrm>
            <a:off x="548640" y="566928"/>
            <a:ext cx="201168" cy="201168"/>
          </a:xfrm>
          <a:prstGeom prst="roundRect">
            <a:avLst>
              <a:gd name="adj" fmla="val 18182"/>
            </a:avLst>
          </a:prstGeom>
          <a:solidFill>
            <a:srgbClr val="52B782"/>
          </a:solidFill>
          <a:ln/>
        </p:spPr>
        <p:txBody>
          <a:bodyPr/>
          <a:lstStyle/>
          <a:p>
            <a:endParaRPr lang="fr-CA"/>
          </a:p>
        </p:txBody>
      </p:sp>
      <p:sp>
        <p:nvSpPr>
          <p:cNvPr id="3" name="Text 1"/>
          <p:cNvSpPr txBox="1"/>
          <p:nvPr>
            <p:custDataLst>
              <p:tags r:id="rId2"/>
            </p:custDataLst>
          </p:nvPr>
        </p:nvSpPr>
        <p:spPr>
          <a:xfrm>
            <a:off x="868680" y="384048"/>
            <a:ext cx="10789920" cy="640080"/>
          </a:xfrm>
          <a:prstGeom prst="rect">
            <a:avLst/>
          </a:prstGeom>
          <a:noFill/>
          <a:ln/>
        </p:spPr>
        <p:txBody>
          <a:bodyPr wrap="square" lIns="0" tIns="0" rIns="0" bIns="0" rtlCol="0" anchor="ctr"/>
          <a:lstStyle/>
          <a:p>
            <a:pPr marL="0" indent="0">
              <a:buNone/>
            </a:pPr>
            <a:r>
              <a:rPr lang="fr-CA" sz="3000" b="1" noProof="0" dirty="0">
                <a:solidFill>
                  <a:srgbClr val="0B113A"/>
                </a:solidFill>
                <a:latin typeface="Arial" pitchFamily="34" charset="0"/>
                <a:ea typeface="Arial" pitchFamily="34" charset="-122"/>
                <a:cs typeface="Arial" pitchFamily="34" charset="-120"/>
              </a:rPr>
              <a:t>Deux logiques complémentaires </a:t>
            </a:r>
            <a:r>
              <a:rPr lang="en-US" sz="3000" b="1" dirty="0">
                <a:solidFill>
                  <a:srgbClr val="0B113A"/>
                </a:solidFill>
                <a:latin typeface="Arial" pitchFamily="34" charset="0"/>
                <a:ea typeface="Arial" pitchFamily="34" charset="-122"/>
                <a:cs typeface="Arial" pitchFamily="34" charset="-120"/>
              </a:rPr>
              <a:t>de la planification</a:t>
            </a:r>
            <a:endParaRPr lang="en-US" sz="3000" dirty="0"/>
          </a:p>
        </p:txBody>
      </p:sp>
      <p:sp>
        <p:nvSpPr>
          <p:cNvPr id="5" name="Shape 3"/>
          <p:cNvSpPr/>
          <p:nvPr>
            <p:custDataLst>
              <p:tags r:id="rId3"/>
            </p:custDataLst>
          </p:nvPr>
        </p:nvSpPr>
        <p:spPr>
          <a:xfrm>
            <a:off x="548640" y="1554480"/>
            <a:ext cx="5440680" cy="3017520"/>
          </a:xfrm>
          <a:prstGeom prst="roundRect">
            <a:avLst>
              <a:gd name="adj" fmla="val 2727"/>
            </a:avLst>
          </a:prstGeom>
          <a:solidFill>
            <a:srgbClr val="E5F0F8"/>
          </a:solidFill>
          <a:ln/>
          <a:effectLst>
            <a:outerShdw blurRad="76200" dist="25400" dir="5400000" algn="bl" rotWithShape="0">
              <a:srgbClr val="A9B4C6">
                <a:alpha val="35000"/>
              </a:srgbClr>
            </a:outerShdw>
          </a:effectLst>
        </p:spPr>
        <p:txBody>
          <a:bodyPr/>
          <a:lstStyle/>
          <a:p>
            <a:endParaRPr lang="fr-CA"/>
          </a:p>
        </p:txBody>
      </p:sp>
      <p:sp>
        <p:nvSpPr>
          <p:cNvPr id="6" name="Shape 4"/>
          <p:cNvSpPr/>
          <p:nvPr>
            <p:custDataLst>
              <p:tags r:id="rId4"/>
            </p:custDataLst>
          </p:nvPr>
        </p:nvSpPr>
        <p:spPr>
          <a:xfrm>
            <a:off x="822960" y="1792224"/>
            <a:ext cx="310896" cy="310896"/>
          </a:xfrm>
          <a:prstGeom prst="roundRect">
            <a:avLst>
              <a:gd name="adj" fmla="val 17647"/>
            </a:avLst>
          </a:prstGeom>
          <a:solidFill>
            <a:srgbClr val="52B782"/>
          </a:solidFill>
          <a:ln/>
        </p:spPr>
        <p:txBody>
          <a:bodyPr/>
          <a:lstStyle/>
          <a:p>
            <a:endParaRPr lang="fr-CA"/>
          </a:p>
        </p:txBody>
      </p:sp>
      <p:sp>
        <p:nvSpPr>
          <p:cNvPr id="7" name="Text 5"/>
          <p:cNvSpPr txBox="1"/>
          <p:nvPr>
            <p:custDataLst>
              <p:tags r:id="rId5"/>
            </p:custDataLst>
          </p:nvPr>
        </p:nvSpPr>
        <p:spPr>
          <a:xfrm>
            <a:off x="1261872" y="1755648"/>
            <a:ext cx="4663440" cy="411480"/>
          </a:xfrm>
          <a:prstGeom prst="rect">
            <a:avLst/>
          </a:prstGeom>
          <a:noFill/>
          <a:ln/>
        </p:spPr>
        <p:txBody>
          <a:bodyPr wrap="square" lIns="0" tIns="0" rIns="0" bIns="0" rtlCol="0" anchor="ctr"/>
          <a:lstStyle/>
          <a:p>
            <a:r>
              <a:rPr lang="fr-CA" b="1" noProof="0" dirty="0">
                <a:solidFill>
                  <a:srgbClr val="0B113A"/>
                </a:solidFill>
                <a:latin typeface="Arial" pitchFamily="34" charset="0"/>
                <a:ea typeface="Arial" pitchFamily="34" charset="-122"/>
                <a:cs typeface="Arial" pitchFamily="34" charset="-120"/>
              </a:rPr>
              <a:t>Planification appliquée au programme</a:t>
            </a:r>
            <a:endParaRPr lang="fr-CA" noProof="0" dirty="0"/>
          </a:p>
        </p:txBody>
      </p:sp>
      <p:sp>
        <p:nvSpPr>
          <p:cNvPr id="8" name="Text 6"/>
          <p:cNvSpPr txBox="1"/>
          <p:nvPr>
            <p:custDataLst>
              <p:tags r:id="rId6"/>
            </p:custDataLst>
          </p:nvPr>
        </p:nvSpPr>
        <p:spPr>
          <a:xfrm>
            <a:off x="822960" y="2408353"/>
            <a:ext cx="4892040" cy="274320"/>
          </a:xfrm>
          <a:prstGeom prst="rect">
            <a:avLst/>
          </a:prstGeom>
          <a:noFill/>
          <a:ln/>
        </p:spPr>
        <p:txBody>
          <a:bodyPr wrap="square" lIns="0" tIns="0" rIns="0" bIns="0" rtlCol="0" anchor="ctr"/>
          <a:lstStyle/>
          <a:p>
            <a:pPr marL="0" indent="0">
              <a:buNone/>
            </a:pPr>
            <a:r>
              <a:rPr lang="en-US" sz="1250" b="1" i="1" dirty="0">
                <a:solidFill>
                  <a:srgbClr val="52B782"/>
                </a:solidFill>
                <a:latin typeface="Arial" panose="020B0604020202020204" pitchFamily="34" charset="0"/>
                <a:ea typeface="Arial" pitchFamily="34" charset="-122"/>
                <a:cs typeface="Arial" panose="020B0604020202020204" pitchFamily="34" charset="0"/>
              </a:rPr>
              <a:t>Contribution directe et locale</a:t>
            </a:r>
            <a:endParaRPr lang="en-US" sz="1250" dirty="0">
              <a:latin typeface="Arial" panose="020B0604020202020204" pitchFamily="34" charset="0"/>
              <a:cs typeface="Arial" panose="020B0604020202020204" pitchFamily="34" charset="0"/>
            </a:endParaRPr>
          </a:p>
        </p:txBody>
      </p:sp>
      <p:sp>
        <p:nvSpPr>
          <p:cNvPr id="9" name="Shape 7"/>
          <p:cNvSpPr/>
          <p:nvPr>
            <p:custDataLst>
              <p:tags r:id="rId7"/>
            </p:custDataLst>
          </p:nvPr>
        </p:nvSpPr>
        <p:spPr>
          <a:xfrm>
            <a:off x="868680" y="2888415"/>
            <a:ext cx="118872" cy="118872"/>
          </a:xfrm>
          <a:prstGeom prst="roundRect">
            <a:avLst>
              <a:gd name="adj" fmla="val 23077"/>
            </a:avLst>
          </a:prstGeom>
          <a:solidFill>
            <a:srgbClr val="52B782"/>
          </a:solidFill>
          <a:ln/>
        </p:spPr>
        <p:txBody>
          <a:bodyPr/>
          <a:lstStyle/>
          <a:p>
            <a:endParaRPr lang="fr-CA" sz="1250">
              <a:latin typeface="Arial" panose="020B0604020202020204" pitchFamily="34" charset="0"/>
              <a:cs typeface="Arial" panose="020B0604020202020204" pitchFamily="34" charset="0"/>
            </a:endParaRPr>
          </a:p>
        </p:txBody>
      </p:sp>
      <p:sp>
        <p:nvSpPr>
          <p:cNvPr id="10" name="Text 8"/>
          <p:cNvSpPr txBox="1"/>
          <p:nvPr>
            <p:custDataLst>
              <p:tags r:id="rId8"/>
            </p:custDataLst>
          </p:nvPr>
        </p:nvSpPr>
        <p:spPr>
          <a:xfrm>
            <a:off x="1115568" y="3142485"/>
            <a:ext cx="4663440" cy="411480"/>
          </a:xfrm>
          <a:prstGeom prst="rect">
            <a:avLst/>
          </a:prstGeom>
          <a:noFill/>
          <a:ln/>
        </p:spPr>
        <p:txBody>
          <a:bodyPr wrap="square" lIns="0" tIns="0" rIns="0" bIns="0" rtlCol="0" anchor="t"/>
          <a:lstStyle/>
          <a:p>
            <a:pPr marL="0" indent="0">
              <a:lnSpc>
                <a:spcPct val="100000"/>
              </a:lnSpc>
              <a:buNone/>
            </a:pPr>
            <a:r>
              <a:rPr lang="fr-CA" sz="1250" noProof="0" dirty="0">
                <a:solidFill>
                  <a:srgbClr val="1E2333"/>
                </a:solidFill>
                <a:latin typeface="Arial" panose="020B0604020202020204" pitchFamily="34" charset="0"/>
                <a:ea typeface="Arial" pitchFamily="34" charset="-122"/>
                <a:cs typeface="Arial" panose="020B0604020202020204" pitchFamily="34" charset="0"/>
              </a:rPr>
              <a:t>Produit des connaissances contextualisées et actionnables par programme</a:t>
            </a:r>
            <a:endParaRPr lang="fr-CA" sz="1250" noProof="0" dirty="0">
              <a:latin typeface="Arial" panose="020B0604020202020204" pitchFamily="34" charset="0"/>
              <a:cs typeface="Arial" panose="020B0604020202020204" pitchFamily="34" charset="0"/>
            </a:endParaRPr>
          </a:p>
        </p:txBody>
      </p:sp>
      <p:sp>
        <p:nvSpPr>
          <p:cNvPr id="11" name="Shape 9"/>
          <p:cNvSpPr/>
          <p:nvPr>
            <p:custDataLst>
              <p:tags r:id="rId9"/>
            </p:custDataLst>
          </p:nvPr>
        </p:nvSpPr>
        <p:spPr>
          <a:xfrm>
            <a:off x="868680" y="3229353"/>
            <a:ext cx="118872" cy="118872"/>
          </a:xfrm>
          <a:prstGeom prst="roundRect">
            <a:avLst>
              <a:gd name="adj" fmla="val 23077"/>
            </a:avLst>
          </a:prstGeom>
          <a:solidFill>
            <a:srgbClr val="52B782"/>
          </a:solidFill>
          <a:ln/>
        </p:spPr>
        <p:txBody>
          <a:bodyPr/>
          <a:lstStyle/>
          <a:p>
            <a:endParaRPr lang="fr-CA" sz="1250">
              <a:latin typeface="Arial" panose="020B0604020202020204" pitchFamily="34" charset="0"/>
              <a:cs typeface="Arial" panose="020B0604020202020204" pitchFamily="34" charset="0"/>
            </a:endParaRPr>
          </a:p>
        </p:txBody>
      </p:sp>
      <p:sp>
        <p:nvSpPr>
          <p:cNvPr id="12" name="Text 10"/>
          <p:cNvSpPr txBox="1"/>
          <p:nvPr>
            <p:custDataLst>
              <p:tags r:id="rId10"/>
            </p:custDataLst>
          </p:nvPr>
        </p:nvSpPr>
        <p:spPr>
          <a:xfrm>
            <a:off x="1115568" y="2834110"/>
            <a:ext cx="4663440" cy="274320"/>
          </a:xfrm>
          <a:prstGeom prst="rect">
            <a:avLst/>
          </a:prstGeom>
          <a:noFill/>
          <a:ln/>
        </p:spPr>
        <p:txBody>
          <a:bodyPr wrap="square" lIns="0" tIns="0" rIns="0" bIns="0" rtlCol="0" anchor="t"/>
          <a:lstStyle/>
          <a:p>
            <a:pPr marL="0" indent="0">
              <a:lnSpc>
                <a:spcPct val="100000"/>
              </a:lnSpc>
              <a:buNone/>
            </a:pPr>
            <a:r>
              <a:rPr lang="fr-CA" sz="1250" noProof="0" dirty="0">
                <a:solidFill>
                  <a:srgbClr val="1E2333"/>
                </a:solidFill>
                <a:latin typeface="Arial" panose="020B0604020202020204" pitchFamily="34" charset="0"/>
                <a:ea typeface="Arial" pitchFamily="34" charset="-122"/>
                <a:cs typeface="Arial" panose="020B0604020202020204" pitchFamily="34" charset="0"/>
              </a:rPr>
              <a:t>Travaux arrimés à la problématique et aux réalités du programme </a:t>
            </a:r>
            <a:endParaRPr lang="fr-CA" sz="1250" noProof="0" dirty="0">
              <a:latin typeface="Arial" panose="020B0604020202020204" pitchFamily="34" charset="0"/>
              <a:cs typeface="Arial" panose="020B0604020202020204" pitchFamily="34" charset="0"/>
            </a:endParaRPr>
          </a:p>
        </p:txBody>
      </p:sp>
      <p:sp>
        <p:nvSpPr>
          <p:cNvPr id="13" name="Shape 11"/>
          <p:cNvSpPr/>
          <p:nvPr>
            <p:custDataLst>
              <p:tags r:id="rId11"/>
            </p:custDataLst>
          </p:nvPr>
        </p:nvSpPr>
        <p:spPr>
          <a:xfrm>
            <a:off x="868680" y="3713018"/>
            <a:ext cx="118872" cy="118872"/>
          </a:xfrm>
          <a:prstGeom prst="roundRect">
            <a:avLst>
              <a:gd name="adj" fmla="val 23077"/>
            </a:avLst>
          </a:prstGeom>
          <a:solidFill>
            <a:srgbClr val="52B782"/>
          </a:solidFill>
          <a:ln/>
        </p:spPr>
        <p:txBody>
          <a:bodyPr/>
          <a:lstStyle/>
          <a:p>
            <a:endParaRPr lang="fr-CA" sz="1250">
              <a:latin typeface="Arial" panose="020B0604020202020204" pitchFamily="34" charset="0"/>
              <a:cs typeface="Arial" panose="020B0604020202020204" pitchFamily="34" charset="0"/>
            </a:endParaRPr>
          </a:p>
        </p:txBody>
      </p:sp>
      <p:sp>
        <p:nvSpPr>
          <p:cNvPr id="14" name="Text 12"/>
          <p:cNvSpPr txBox="1"/>
          <p:nvPr>
            <p:custDataLst>
              <p:tags r:id="rId12"/>
            </p:custDataLst>
          </p:nvPr>
        </p:nvSpPr>
        <p:spPr>
          <a:xfrm>
            <a:off x="1115568" y="3680508"/>
            <a:ext cx="4663440" cy="411480"/>
          </a:xfrm>
          <a:prstGeom prst="rect">
            <a:avLst/>
          </a:prstGeom>
          <a:noFill/>
          <a:ln/>
        </p:spPr>
        <p:txBody>
          <a:bodyPr wrap="square" lIns="0" tIns="0" rIns="0" bIns="0" rtlCol="0" anchor="t"/>
          <a:lstStyle/>
          <a:p>
            <a:pPr marL="0" indent="0">
              <a:lnSpc>
                <a:spcPct val="100000"/>
              </a:lnSpc>
              <a:buNone/>
            </a:pPr>
            <a:r>
              <a:rPr lang="en-US" sz="1250" dirty="0">
                <a:solidFill>
                  <a:srgbClr val="1E2333"/>
                </a:solidFill>
                <a:latin typeface="Arial" panose="020B0604020202020204" pitchFamily="34" charset="0"/>
                <a:ea typeface="Arial" pitchFamily="34" charset="-122"/>
                <a:cs typeface="Arial" panose="020B0604020202020204" pitchFamily="34" charset="0"/>
              </a:rPr>
              <a:t>Referme la boucle d'amélioration au niveau du programme</a:t>
            </a:r>
            <a:endParaRPr lang="en-US" sz="1250" dirty="0">
              <a:latin typeface="Arial" panose="020B0604020202020204" pitchFamily="34" charset="0"/>
              <a:cs typeface="Arial" panose="020B0604020202020204" pitchFamily="34" charset="0"/>
            </a:endParaRPr>
          </a:p>
        </p:txBody>
      </p:sp>
      <p:sp>
        <p:nvSpPr>
          <p:cNvPr id="16" name="Shape 14"/>
          <p:cNvSpPr/>
          <p:nvPr>
            <p:custDataLst>
              <p:tags r:id="rId13"/>
            </p:custDataLst>
          </p:nvPr>
        </p:nvSpPr>
        <p:spPr>
          <a:xfrm>
            <a:off x="6172200" y="1554480"/>
            <a:ext cx="5440680" cy="3017520"/>
          </a:xfrm>
          <a:prstGeom prst="roundRect">
            <a:avLst>
              <a:gd name="adj" fmla="val 2727"/>
            </a:avLst>
          </a:prstGeom>
          <a:solidFill>
            <a:srgbClr val="FFFFFF"/>
          </a:solidFill>
          <a:ln/>
          <a:effectLst>
            <a:outerShdw blurRad="76200" dist="25400" dir="5400000" algn="bl" rotWithShape="0">
              <a:srgbClr val="A9B4C6">
                <a:alpha val="35000"/>
              </a:srgbClr>
            </a:outerShdw>
          </a:effectLst>
        </p:spPr>
        <p:txBody>
          <a:bodyPr/>
          <a:lstStyle/>
          <a:p>
            <a:endParaRPr lang="fr-CA"/>
          </a:p>
        </p:txBody>
      </p:sp>
      <p:sp>
        <p:nvSpPr>
          <p:cNvPr id="17" name="Shape 15"/>
          <p:cNvSpPr/>
          <p:nvPr>
            <p:custDataLst>
              <p:tags r:id="rId14"/>
            </p:custDataLst>
          </p:nvPr>
        </p:nvSpPr>
        <p:spPr>
          <a:xfrm>
            <a:off x="6139107" y="1554480"/>
            <a:ext cx="5440680" cy="3017520"/>
          </a:xfrm>
          <a:prstGeom prst="roundRect">
            <a:avLst>
              <a:gd name="adj" fmla="val 2727"/>
            </a:avLst>
          </a:prstGeom>
          <a:ln w="22225">
            <a:solidFill>
              <a:srgbClr val="E5F0F8"/>
            </a:solidFill>
            <a:prstDash val="solid"/>
          </a:ln>
        </p:spPr>
        <p:txBody>
          <a:bodyPr/>
          <a:lstStyle/>
          <a:p>
            <a:endParaRPr lang="fr-CA"/>
          </a:p>
        </p:txBody>
      </p:sp>
      <p:sp>
        <p:nvSpPr>
          <p:cNvPr id="18" name="Shape 16"/>
          <p:cNvSpPr/>
          <p:nvPr>
            <p:custDataLst>
              <p:tags r:id="rId15"/>
            </p:custDataLst>
          </p:nvPr>
        </p:nvSpPr>
        <p:spPr>
          <a:xfrm>
            <a:off x="6446520" y="1792224"/>
            <a:ext cx="310896" cy="310896"/>
          </a:xfrm>
          <a:prstGeom prst="roundRect">
            <a:avLst>
              <a:gd name="adj" fmla="val 17647"/>
            </a:avLst>
          </a:prstGeom>
          <a:solidFill>
            <a:srgbClr val="0057AC"/>
          </a:solidFill>
          <a:ln/>
        </p:spPr>
        <p:txBody>
          <a:bodyPr/>
          <a:lstStyle/>
          <a:p>
            <a:endParaRPr lang="fr-CA"/>
          </a:p>
        </p:txBody>
      </p:sp>
      <p:sp>
        <p:nvSpPr>
          <p:cNvPr id="19" name="Text 17"/>
          <p:cNvSpPr txBox="1"/>
          <p:nvPr>
            <p:custDataLst>
              <p:tags r:id="rId16"/>
            </p:custDataLst>
          </p:nvPr>
        </p:nvSpPr>
        <p:spPr>
          <a:xfrm>
            <a:off x="6885432" y="1755648"/>
            <a:ext cx="4663440" cy="411480"/>
          </a:xfrm>
          <a:prstGeom prst="rect">
            <a:avLst/>
          </a:prstGeom>
          <a:noFill/>
          <a:ln/>
        </p:spPr>
        <p:txBody>
          <a:bodyPr wrap="square" lIns="0" tIns="0" rIns="0" bIns="0" rtlCol="0" anchor="ctr"/>
          <a:lstStyle/>
          <a:p>
            <a:r>
              <a:rPr lang="fr-CA" b="1" noProof="0" dirty="0">
                <a:solidFill>
                  <a:srgbClr val="0B113A"/>
                </a:solidFill>
                <a:latin typeface="Arial" pitchFamily="34" charset="0"/>
                <a:ea typeface="Arial" pitchFamily="34" charset="-122"/>
                <a:cs typeface="Arial" pitchFamily="34" charset="-120"/>
              </a:rPr>
              <a:t>Planification de la fonction d'évaluation</a:t>
            </a:r>
            <a:endParaRPr lang="fr-CA" noProof="0" dirty="0"/>
          </a:p>
        </p:txBody>
      </p:sp>
      <p:sp>
        <p:nvSpPr>
          <p:cNvPr id="20" name="Text 18"/>
          <p:cNvSpPr txBox="1"/>
          <p:nvPr>
            <p:custDataLst>
              <p:tags r:id="rId17"/>
            </p:custDataLst>
          </p:nvPr>
        </p:nvSpPr>
        <p:spPr>
          <a:xfrm>
            <a:off x="6477000" y="2421506"/>
            <a:ext cx="4892040" cy="274320"/>
          </a:xfrm>
          <a:prstGeom prst="rect">
            <a:avLst/>
          </a:prstGeom>
          <a:noFill/>
          <a:ln/>
        </p:spPr>
        <p:txBody>
          <a:bodyPr wrap="square" lIns="0" tIns="0" rIns="0" bIns="0" rtlCol="0" anchor="ctr"/>
          <a:lstStyle/>
          <a:p>
            <a:r>
              <a:rPr lang="fr-CA" sz="1250" b="1" i="1" dirty="0">
                <a:solidFill>
                  <a:srgbClr val="0057AC"/>
                </a:solidFill>
                <a:latin typeface="Arial" panose="020B0604020202020204" pitchFamily="34" charset="0"/>
                <a:cs typeface="Arial" panose="020B0604020202020204" pitchFamily="34" charset="0"/>
              </a:rPr>
              <a:t>Contribution structurante et durable </a:t>
            </a:r>
            <a:endParaRPr lang="en-US" sz="1250" b="1" i="1" dirty="0">
              <a:solidFill>
                <a:srgbClr val="0057AC"/>
              </a:solidFill>
              <a:latin typeface="Arial" panose="020B0604020202020204" pitchFamily="34" charset="0"/>
              <a:cs typeface="Arial" panose="020B0604020202020204" pitchFamily="34" charset="0"/>
            </a:endParaRPr>
          </a:p>
        </p:txBody>
      </p:sp>
      <p:sp>
        <p:nvSpPr>
          <p:cNvPr id="21" name="Shape 19"/>
          <p:cNvSpPr/>
          <p:nvPr>
            <p:custDataLst>
              <p:tags r:id="rId18"/>
            </p:custDataLst>
          </p:nvPr>
        </p:nvSpPr>
        <p:spPr>
          <a:xfrm>
            <a:off x="6492241" y="2913575"/>
            <a:ext cx="118872" cy="118872"/>
          </a:xfrm>
          <a:prstGeom prst="roundRect">
            <a:avLst>
              <a:gd name="adj" fmla="val 23077"/>
            </a:avLst>
          </a:prstGeom>
          <a:solidFill>
            <a:srgbClr val="0057AC"/>
          </a:solidFill>
          <a:ln/>
        </p:spPr>
        <p:txBody>
          <a:bodyPr/>
          <a:lstStyle/>
          <a:p>
            <a:endParaRPr lang="fr-CA" sz="1250">
              <a:latin typeface="Arial" panose="020B0604020202020204" pitchFamily="34" charset="0"/>
              <a:cs typeface="Arial" panose="020B0604020202020204" pitchFamily="34" charset="0"/>
            </a:endParaRPr>
          </a:p>
        </p:txBody>
      </p:sp>
      <p:sp>
        <p:nvSpPr>
          <p:cNvPr id="22" name="Text 20"/>
          <p:cNvSpPr txBox="1"/>
          <p:nvPr>
            <p:custDataLst>
              <p:tags r:id="rId19"/>
            </p:custDataLst>
          </p:nvPr>
        </p:nvSpPr>
        <p:spPr>
          <a:xfrm>
            <a:off x="6736952" y="2841390"/>
            <a:ext cx="4663440" cy="411480"/>
          </a:xfrm>
          <a:prstGeom prst="rect">
            <a:avLst/>
          </a:prstGeom>
          <a:noFill/>
          <a:ln/>
        </p:spPr>
        <p:txBody>
          <a:bodyPr wrap="square" lIns="0" tIns="0" rIns="0" bIns="0" rtlCol="0" anchor="t"/>
          <a:lstStyle/>
          <a:p>
            <a:r>
              <a:rPr lang="fr-CA" sz="1250" dirty="0">
                <a:solidFill>
                  <a:srgbClr val="1E2333"/>
                </a:solidFill>
                <a:latin typeface="Arial" panose="020B0604020202020204" pitchFamily="34" charset="0"/>
                <a:cs typeface="Arial" panose="020B0604020202020204" pitchFamily="34" charset="0"/>
              </a:rPr>
              <a:t>Consolidation des apprentissages et des capacités organisationnelles </a:t>
            </a:r>
            <a:endParaRPr lang="en-US" sz="1250" dirty="0">
              <a:solidFill>
                <a:srgbClr val="1E2333"/>
              </a:solidFill>
              <a:latin typeface="Arial" panose="020B0604020202020204" pitchFamily="34" charset="0"/>
              <a:cs typeface="Arial" panose="020B0604020202020204" pitchFamily="34" charset="0"/>
            </a:endParaRPr>
          </a:p>
        </p:txBody>
      </p:sp>
      <p:sp>
        <p:nvSpPr>
          <p:cNvPr id="23" name="Shape 21"/>
          <p:cNvSpPr/>
          <p:nvPr>
            <p:custDataLst>
              <p:tags r:id="rId20"/>
            </p:custDataLst>
          </p:nvPr>
        </p:nvSpPr>
        <p:spPr>
          <a:xfrm>
            <a:off x="6490064" y="3394822"/>
            <a:ext cx="118872" cy="118872"/>
          </a:xfrm>
          <a:prstGeom prst="roundRect">
            <a:avLst>
              <a:gd name="adj" fmla="val 23077"/>
            </a:avLst>
          </a:prstGeom>
          <a:solidFill>
            <a:srgbClr val="0057AC"/>
          </a:solidFill>
          <a:ln/>
        </p:spPr>
        <p:txBody>
          <a:bodyPr/>
          <a:lstStyle/>
          <a:p>
            <a:endParaRPr lang="fr-CA" sz="1250">
              <a:latin typeface="Arial" panose="020B0604020202020204" pitchFamily="34" charset="0"/>
              <a:cs typeface="Arial" panose="020B0604020202020204" pitchFamily="34" charset="0"/>
            </a:endParaRPr>
          </a:p>
        </p:txBody>
      </p:sp>
      <p:sp>
        <p:nvSpPr>
          <p:cNvPr id="24" name="Text 22"/>
          <p:cNvSpPr txBox="1"/>
          <p:nvPr>
            <p:custDataLst>
              <p:tags r:id="rId21"/>
            </p:custDataLst>
          </p:nvPr>
        </p:nvSpPr>
        <p:spPr>
          <a:xfrm>
            <a:off x="6736952" y="3381588"/>
            <a:ext cx="4663440" cy="411480"/>
          </a:xfrm>
          <a:prstGeom prst="rect">
            <a:avLst/>
          </a:prstGeom>
          <a:noFill/>
          <a:ln/>
        </p:spPr>
        <p:txBody>
          <a:bodyPr wrap="square" lIns="0" tIns="0" rIns="0" bIns="0" rtlCol="0" anchor="t"/>
          <a:lstStyle/>
          <a:p>
            <a:pPr marL="0" indent="0">
              <a:lnSpc>
                <a:spcPct val="100000"/>
              </a:lnSpc>
              <a:buNone/>
            </a:pPr>
            <a:r>
              <a:rPr lang="fr-CA" sz="1250" noProof="0" dirty="0">
                <a:solidFill>
                  <a:srgbClr val="1E2333"/>
                </a:solidFill>
                <a:latin typeface="Arial" panose="020B0604020202020204" pitchFamily="34" charset="0"/>
                <a:ea typeface="Arial" pitchFamily="34" charset="-122"/>
                <a:cs typeface="Arial" panose="020B0604020202020204" pitchFamily="34" charset="0"/>
              </a:rPr>
              <a:t>Comparabilité, étalonnage (benchmarking) et efficience à l'échelle facultaire</a:t>
            </a:r>
            <a:endParaRPr lang="fr-CA" sz="1250" noProof="0" dirty="0">
              <a:latin typeface="Arial" panose="020B0604020202020204" pitchFamily="34" charset="0"/>
              <a:cs typeface="Arial" panose="020B0604020202020204" pitchFamily="34" charset="0"/>
            </a:endParaRPr>
          </a:p>
        </p:txBody>
      </p:sp>
      <p:sp>
        <p:nvSpPr>
          <p:cNvPr id="25" name="Shape 23"/>
          <p:cNvSpPr/>
          <p:nvPr>
            <p:custDataLst>
              <p:tags r:id="rId22"/>
            </p:custDataLst>
          </p:nvPr>
        </p:nvSpPr>
        <p:spPr>
          <a:xfrm>
            <a:off x="6490064" y="3969480"/>
            <a:ext cx="118872" cy="118872"/>
          </a:xfrm>
          <a:prstGeom prst="roundRect">
            <a:avLst>
              <a:gd name="adj" fmla="val 23077"/>
            </a:avLst>
          </a:prstGeom>
          <a:solidFill>
            <a:srgbClr val="0057AC"/>
          </a:solidFill>
          <a:ln/>
        </p:spPr>
        <p:txBody>
          <a:bodyPr/>
          <a:lstStyle/>
          <a:p>
            <a:endParaRPr lang="fr-CA" sz="1250">
              <a:latin typeface="Arial" panose="020B0604020202020204" pitchFamily="34" charset="0"/>
              <a:cs typeface="Arial" panose="020B0604020202020204" pitchFamily="34" charset="0"/>
            </a:endParaRPr>
          </a:p>
        </p:txBody>
      </p:sp>
      <p:sp>
        <p:nvSpPr>
          <p:cNvPr id="26" name="Text 24"/>
          <p:cNvSpPr txBox="1"/>
          <p:nvPr>
            <p:custDataLst>
              <p:tags r:id="rId23"/>
            </p:custDataLst>
          </p:nvPr>
        </p:nvSpPr>
        <p:spPr>
          <a:xfrm>
            <a:off x="6736952" y="3915569"/>
            <a:ext cx="4663440" cy="411480"/>
          </a:xfrm>
          <a:prstGeom prst="rect">
            <a:avLst/>
          </a:prstGeom>
          <a:noFill/>
          <a:ln/>
        </p:spPr>
        <p:txBody>
          <a:bodyPr wrap="square" lIns="0" tIns="0" rIns="0" bIns="0" rtlCol="0" anchor="t"/>
          <a:lstStyle/>
          <a:p>
            <a:r>
              <a:rPr lang="fr-CA" sz="1250" noProof="0" dirty="0">
                <a:solidFill>
                  <a:srgbClr val="1E2333"/>
                </a:solidFill>
                <a:latin typeface="Arial" panose="020B0604020202020204" pitchFamily="34" charset="0"/>
                <a:ea typeface="Arial" pitchFamily="34" charset="-122"/>
                <a:cs typeface="Arial" panose="020B0604020202020204" pitchFamily="34" charset="0"/>
              </a:rPr>
              <a:t>Renforcement de la culture évaluative et maturité organisationnelle </a:t>
            </a:r>
            <a:endParaRPr lang="fr-CA" sz="1250" noProof="0" dirty="0">
              <a:latin typeface="Arial" panose="020B0604020202020204" pitchFamily="34" charset="0"/>
              <a:cs typeface="Arial" panose="020B0604020202020204" pitchFamily="34" charset="0"/>
            </a:endParaRPr>
          </a:p>
        </p:txBody>
      </p:sp>
      <p:sp>
        <p:nvSpPr>
          <p:cNvPr id="28" name="Shape 26"/>
          <p:cNvSpPr/>
          <p:nvPr>
            <p:custDataLst>
              <p:tags r:id="rId24"/>
            </p:custDataLst>
          </p:nvPr>
        </p:nvSpPr>
        <p:spPr>
          <a:xfrm>
            <a:off x="548640" y="4846320"/>
            <a:ext cx="5440680" cy="758951"/>
          </a:xfrm>
          <a:prstGeom prst="roundRect">
            <a:avLst>
              <a:gd name="adj" fmla="val 6667"/>
            </a:avLst>
          </a:prstGeom>
          <a:solidFill>
            <a:srgbClr val="0B113A"/>
          </a:solidFill>
          <a:ln/>
        </p:spPr>
        <p:txBody>
          <a:bodyPr/>
          <a:lstStyle/>
          <a:p>
            <a:endParaRPr lang="fr-CA"/>
          </a:p>
        </p:txBody>
      </p:sp>
      <p:sp>
        <p:nvSpPr>
          <p:cNvPr id="30" name="Text 28"/>
          <p:cNvSpPr txBox="1"/>
          <p:nvPr>
            <p:custDataLst>
              <p:tags r:id="rId25"/>
            </p:custDataLst>
          </p:nvPr>
        </p:nvSpPr>
        <p:spPr>
          <a:xfrm>
            <a:off x="502921" y="5764731"/>
            <a:ext cx="11109959" cy="365760"/>
          </a:xfrm>
          <a:prstGeom prst="rect">
            <a:avLst/>
          </a:prstGeom>
          <a:noFill/>
          <a:ln/>
        </p:spPr>
        <p:txBody>
          <a:bodyPr wrap="square" lIns="0" tIns="0" rIns="0" bIns="0" rtlCol="0" anchor="ctr"/>
          <a:lstStyle/>
          <a:p>
            <a:pPr marL="0" indent="0" algn="ctr">
              <a:buNone/>
            </a:pPr>
            <a:r>
              <a:rPr lang="fr-CA" sz="1500" b="1" noProof="0" dirty="0">
                <a:solidFill>
                  <a:srgbClr val="00B050"/>
                </a:solidFill>
                <a:latin typeface="Arial" pitchFamily="34" charset="0"/>
                <a:ea typeface="Arial" pitchFamily="34" charset="-122"/>
                <a:cs typeface="Arial" pitchFamily="34" charset="-120"/>
              </a:rPr>
              <a:t>Un équilibre à maintenir</a:t>
            </a:r>
            <a:endParaRPr lang="fr-CA" sz="1500" noProof="0" dirty="0">
              <a:solidFill>
                <a:srgbClr val="00B050"/>
              </a:solidFill>
            </a:endParaRPr>
          </a:p>
        </p:txBody>
      </p:sp>
      <p:sp>
        <p:nvSpPr>
          <p:cNvPr id="32" name="Text 30"/>
          <p:cNvSpPr txBox="1"/>
          <p:nvPr>
            <p:custDataLst>
              <p:tags r:id="rId26"/>
            </p:custDataLst>
          </p:nvPr>
        </p:nvSpPr>
        <p:spPr>
          <a:xfrm>
            <a:off x="548640" y="6419088"/>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Arial" pitchFamily="34" charset="0"/>
                <a:ea typeface="Arial" pitchFamily="34" charset="-122"/>
                <a:cs typeface="Arial" pitchFamily="34" charset="-120"/>
              </a:rPr>
              <a:t>BEAC — Planification 2026-2027</a:t>
            </a:r>
            <a:endParaRPr lang="en-US" sz="900" dirty="0"/>
          </a:p>
        </p:txBody>
      </p:sp>
      <p:sp>
        <p:nvSpPr>
          <p:cNvPr id="33" name="Text 31"/>
          <p:cNvSpPr txBox="1"/>
          <p:nvPr>
            <p:custDataLst>
              <p:tags r:id="rId27"/>
            </p:custDataLst>
          </p:nvPr>
        </p:nvSpPr>
        <p:spPr>
          <a:xfrm>
            <a:off x="11338560" y="6419088"/>
            <a:ext cx="457200" cy="274320"/>
          </a:xfrm>
          <a:prstGeom prst="rect">
            <a:avLst/>
          </a:prstGeom>
          <a:noFill/>
          <a:ln/>
        </p:spPr>
        <p:txBody>
          <a:bodyPr wrap="square" lIns="0" tIns="0" rIns="0" bIns="0" rtlCol="0" anchor="ctr"/>
          <a:lstStyle/>
          <a:p>
            <a:pPr marL="0" indent="0" algn="r">
              <a:buNone/>
            </a:pPr>
            <a:r>
              <a:rPr lang="en-US" sz="900" dirty="0">
                <a:solidFill>
                  <a:srgbClr val="5B6172"/>
                </a:solidFill>
                <a:latin typeface="Arial" pitchFamily="34" charset="0"/>
                <a:ea typeface="Arial" pitchFamily="34" charset="-122"/>
                <a:cs typeface="Arial" pitchFamily="34" charset="-120"/>
              </a:rPr>
              <a:t>5</a:t>
            </a:r>
            <a:endParaRPr lang="en-US" sz="900" dirty="0"/>
          </a:p>
        </p:txBody>
      </p:sp>
      <p:sp>
        <p:nvSpPr>
          <p:cNvPr id="35" name="Shape 26">
            <a:extLst>
              <a:ext uri="{FF2B5EF4-FFF2-40B4-BE49-F238E27FC236}">
                <a16:creationId xmlns:a16="http://schemas.microsoft.com/office/drawing/2014/main" id="{E6E3008D-5BE5-1438-F915-DF36CED73032}"/>
              </a:ext>
            </a:extLst>
          </p:cNvPr>
          <p:cNvSpPr/>
          <p:nvPr>
            <p:custDataLst>
              <p:tags r:id="rId28"/>
            </p:custDataLst>
          </p:nvPr>
        </p:nvSpPr>
        <p:spPr>
          <a:xfrm>
            <a:off x="6172200" y="4834564"/>
            <a:ext cx="5440680" cy="770708"/>
          </a:xfrm>
          <a:prstGeom prst="roundRect">
            <a:avLst>
              <a:gd name="adj" fmla="val 6667"/>
            </a:avLst>
          </a:prstGeom>
          <a:solidFill>
            <a:srgbClr val="0B113A"/>
          </a:solidFill>
          <a:ln/>
        </p:spPr>
        <p:txBody>
          <a:bodyPr/>
          <a:lstStyle/>
          <a:p>
            <a:r>
              <a:rPr lang="fr-CA" dirty="0"/>
              <a:t>fait vivre l'amélioration </a:t>
            </a:r>
            <a:r>
              <a:rPr lang="fr-CA" i="1" dirty="0"/>
              <a:t>des programmes</a:t>
            </a:r>
            <a:endParaRPr lang="fr-CA" dirty="0"/>
          </a:p>
        </p:txBody>
      </p:sp>
      <p:sp>
        <p:nvSpPr>
          <p:cNvPr id="37" name="ZoneTexte 36">
            <a:extLst>
              <a:ext uri="{FF2B5EF4-FFF2-40B4-BE49-F238E27FC236}">
                <a16:creationId xmlns:a16="http://schemas.microsoft.com/office/drawing/2014/main" id="{474094E4-F865-54C9-6FF1-B65D3DF386EC}"/>
              </a:ext>
            </a:extLst>
          </p:cNvPr>
          <p:cNvSpPr txBox="1"/>
          <p:nvPr/>
        </p:nvSpPr>
        <p:spPr>
          <a:xfrm>
            <a:off x="548640" y="5025251"/>
            <a:ext cx="5376672" cy="307777"/>
          </a:xfrm>
          <a:prstGeom prst="rect">
            <a:avLst/>
          </a:prstGeom>
          <a:noFill/>
        </p:spPr>
        <p:txBody>
          <a:bodyPr wrap="square">
            <a:spAutoFit/>
          </a:bodyPr>
          <a:lstStyle/>
          <a:p>
            <a:pPr algn="ctr"/>
            <a:r>
              <a:rPr lang="fr-CA" sz="1400" dirty="0">
                <a:solidFill>
                  <a:schemeClr val="bg1"/>
                </a:solidFill>
                <a:latin typeface="Arial" panose="020B0604020202020204" pitchFamily="34" charset="0"/>
                <a:cs typeface="Arial" panose="020B0604020202020204" pitchFamily="34" charset="0"/>
              </a:rPr>
              <a:t>Elle fait vivre l'</a:t>
            </a:r>
            <a:r>
              <a:rPr lang="fr-CA" sz="1400" b="1" dirty="0">
                <a:solidFill>
                  <a:schemeClr val="bg1"/>
                </a:solidFill>
                <a:latin typeface="Arial" panose="020B0604020202020204" pitchFamily="34" charset="0"/>
                <a:cs typeface="Arial" panose="020B0604020202020204" pitchFamily="34" charset="0"/>
              </a:rPr>
              <a:t>amélioration des programmes</a:t>
            </a:r>
          </a:p>
        </p:txBody>
      </p:sp>
      <p:sp>
        <p:nvSpPr>
          <p:cNvPr id="39" name="ZoneTexte 38">
            <a:extLst>
              <a:ext uri="{FF2B5EF4-FFF2-40B4-BE49-F238E27FC236}">
                <a16:creationId xmlns:a16="http://schemas.microsoft.com/office/drawing/2014/main" id="{E1838D09-B783-651B-C74A-92304B59DB47}"/>
              </a:ext>
            </a:extLst>
          </p:cNvPr>
          <p:cNvSpPr txBox="1"/>
          <p:nvPr/>
        </p:nvSpPr>
        <p:spPr>
          <a:xfrm>
            <a:off x="6357256" y="4995743"/>
            <a:ext cx="5045312" cy="738664"/>
          </a:xfrm>
          <a:prstGeom prst="rect">
            <a:avLst/>
          </a:prstGeom>
          <a:noFill/>
        </p:spPr>
        <p:txBody>
          <a:bodyPr wrap="square">
            <a:spAutoFit/>
          </a:bodyPr>
          <a:lstStyle/>
          <a:p>
            <a:pPr algn="ctr"/>
            <a:r>
              <a:rPr lang="fr-CA" sz="1400" dirty="0">
                <a:solidFill>
                  <a:schemeClr val="bg1"/>
                </a:solidFill>
                <a:latin typeface="Arial" panose="020B0604020202020204" pitchFamily="34" charset="0"/>
                <a:cs typeface="Arial" panose="020B0604020202020204" pitchFamily="34" charset="0"/>
              </a:rPr>
              <a:t>Elle fait vivre la </a:t>
            </a:r>
            <a:r>
              <a:rPr lang="fr-CA" sz="1400" b="1" dirty="0">
                <a:solidFill>
                  <a:schemeClr val="bg1"/>
                </a:solidFill>
                <a:latin typeface="Arial" panose="020B0604020202020204" pitchFamily="34" charset="0"/>
                <a:cs typeface="Arial" panose="020B0604020202020204" pitchFamily="34" charset="0"/>
              </a:rPr>
              <a:t>fonction d'évaluation </a:t>
            </a:r>
            <a:r>
              <a:rPr lang="fr-CA" sz="1400" dirty="0">
                <a:solidFill>
                  <a:schemeClr val="bg1"/>
                </a:solidFill>
                <a:latin typeface="Arial" panose="020B0604020202020204" pitchFamily="34" charset="0"/>
                <a:cs typeface="Arial" panose="020B0604020202020204" pitchFamily="34" charset="0"/>
              </a:rPr>
              <a:t>elle-même (qualité, soutenabilité, capacité d'apprentissage collectif).</a:t>
            </a:r>
          </a:p>
          <a:p>
            <a:pPr algn="ctr"/>
            <a:endParaRPr lang="fr-CA" sz="1400" dirty="0">
              <a:solidFill>
                <a:schemeClr val="bg1"/>
              </a:solidFill>
              <a:latin typeface="Arial" panose="020B0604020202020204" pitchFamily="34" charset="0"/>
              <a:cs typeface="Arial" panose="020B0604020202020204" pitchFamily="34" charset="0"/>
            </a:endParaRPr>
          </a:p>
        </p:txBody>
      </p:sp>
      <p:sp>
        <p:nvSpPr>
          <p:cNvPr id="4" name="Rectangle : coins arrondis 3">
            <a:extLst>
              <a:ext uri="{FF2B5EF4-FFF2-40B4-BE49-F238E27FC236}">
                <a16:creationId xmlns:a16="http://schemas.microsoft.com/office/drawing/2014/main" id="{A5448D5B-8CA9-8EC0-8DC6-24C35A8A295D}"/>
              </a:ext>
            </a:extLst>
          </p:cNvPr>
          <p:cNvSpPr/>
          <p:nvPr/>
        </p:nvSpPr>
        <p:spPr>
          <a:xfrm>
            <a:off x="1234498" y="4046391"/>
            <a:ext cx="960120" cy="407124"/>
          </a:xfrm>
          <a:prstGeom prst="round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1600" dirty="0" err="1"/>
              <a:t>Pharm</a:t>
            </a:r>
            <a:r>
              <a:rPr lang="fr-CA" sz="1600" dirty="0"/>
              <a:t> D</a:t>
            </a:r>
          </a:p>
        </p:txBody>
      </p:sp>
      <p:sp>
        <p:nvSpPr>
          <p:cNvPr id="27" name="Rectangle : coins arrondis 26">
            <a:extLst>
              <a:ext uri="{FF2B5EF4-FFF2-40B4-BE49-F238E27FC236}">
                <a16:creationId xmlns:a16="http://schemas.microsoft.com/office/drawing/2014/main" id="{3595B40E-2B9F-C27D-4EA3-F22506BEA7AF}"/>
              </a:ext>
            </a:extLst>
          </p:cNvPr>
          <p:cNvSpPr/>
          <p:nvPr/>
        </p:nvSpPr>
        <p:spPr>
          <a:xfrm>
            <a:off x="2279310" y="4046390"/>
            <a:ext cx="960120" cy="407124"/>
          </a:xfrm>
          <a:prstGeom prst="round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1600" dirty="0"/>
              <a:t>BSBP</a:t>
            </a:r>
          </a:p>
        </p:txBody>
      </p:sp>
      <p:sp>
        <p:nvSpPr>
          <p:cNvPr id="36" name="Rectangle : coins arrondis 35">
            <a:extLst>
              <a:ext uri="{FF2B5EF4-FFF2-40B4-BE49-F238E27FC236}">
                <a16:creationId xmlns:a16="http://schemas.microsoft.com/office/drawing/2014/main" id="{2D9BB24B-BAA3-CF0A-EBDF-CA45326D3372}"/>
              </a:ext>
            </a:extLst>
          </p:cNvPr>
          <p:cNvSpPr/>
          <p:nvPr/>
        </p:nvSpPr>
        <p:spPr>
          <a:xfrm>
            <a:off x="3325750" y="4046392"/>
            <a:ext cx="960120" cy="407124"/>
          </a:xfrm>
          <a:prstGeom prst="round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1600" dirty="0" err="1"/>
              <a:t>QeP</a:t>
            </a:r>
            <a:endParaRPr lang="fr-CA" sz="1600" dirty="0"/>
          </a:p>
        </p:txBody>
      </p:sp>
      <p:sp>
        <p:nvSpPr>
          <p:cNvPr id="40" name="Rectangle : coins arrondis 39">
            <a:extLst>
              <a:ext uri="{FF2B5EF4-FFF2-40B4-BE49-F238E27FC236}">
                <a16:creationId xmlns:a16="http://schemas.microsoft.com/office/drawing/2014/main" id="{13E68A35-7670-BDF5-5170-6B20580F19FC}"/>
              </a:ext>
            </a:extLst>
          </p:cNvPr>
          <p:cNvSpPr/>
          <p:nvPr/>
        </p:nvSpPr>
        <p:spPr>
          <a:xfrm>
            <a:off x="4370562" y="4046391"/>
            <a:ext cx="960120" cy="407124"/>
          </a:xfrm>
          <a:prstGeom prst="round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1600" dirty="0"/>
              <a:t>MPA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548640" y="566928"/>
            <a:ext cx="201168" cy="201168"/>
          </a:xfrm>
          <a:prstGeom prst="roundRect">
            <a:avLst>
              <a:gd name="adj" fmla="val 18182"/>
            </a:avLst>
          </a:prstGeom>
          <a:solidFill>
            <a:srgbClr val="52B782"/>
          </a:solidFill>
          <a:ln/>
        </p:spPr>
        <p:txBody>
          <a:bodyPr/>
          <a:lstStyle/>
          <a:p>
            <a:endParaRPr lang="fr-CA"/>
          </a:p>
        </p:txBody>
      </p:sp>
      <p:sp>
        <p:nvSpPr>
          <p:cNvPr id="3" name="Text 1"/>
          <p:cNvSpPr txBox="1"/>
          <p:nvPr/>
        </p:nvSpPr>
        <p:spPr>
          <a:xfrm>
            <a:off x="853440" y="832104"/>
            <a:ext cx="10789920" cy="640080"/>
          </a:xfrm>
          <a:prstGeom prst="rect">
            <a:avLst/>
          </a:prstGeom>
          <a:noFill/>
          <a:ln/>
        </p:spPr>
        <p:txBody>
          <a:bodyPr wrap="square" lIns="0" tIns="0" rIns="0" bIns="0" rtlCol="0" anchor="ctr"/>
          <a:lstStyle/>
          <a:p>
            <a:r>
              <a:rPr lang="fr-CA" sz="3000" b="1" dirty="0">
                <a:solidFill>
                  <a:srgbClr val="0B113A"/>
                </a:solidFill>
                <a:latin typeface="Arial" pitchFamily="34" charset="0"/>
                <a:cs typeface="Arial" pitchFamily="34" charset="-120"/>
              </a:rPr>
              <a:t>Investir dans le transfert des connaissances et l'autonomie des équipes</a:t>
            </a:r>
          </a:p>
          <a:p>
            <a:pPr marL="0" indent="0">
              <a:buNone/>
            </a:pPr>
            <a:endParaRPr lang="en-US" sz="3000" dirty="0"/>
          </a:p>
        </p:txBody>
      </p:sp>
      <p:sp>
        <p:nvSpPr>
          <p:cNvPr id="5" name="Shape 3"/>
          <p:cNvSpPr/>
          <p:nvPr/>
        </p:nvSpPr>
        <p:spPr>
          <a:xfrm>
            <a:off x="548640" y="1691640"/>
            <a:ext cx="3520440" cy="1783080"/>
          </a:xfrm>
          <a:prstGeom prst="roundRect">
            <a:avLst>
              <a:gd name="adj" fmla="val 4615"/>
            </a:avLst>
          </a:prstGeom>
          <a:solidFill>
            <a:srgbClr val="E5F0F8"/>
          </a:solidFill>
          <a:ln/>
          <a:effectLst>
            <a:outerShdw blurRad="76200" dist="25400" dir="5400000" algn="bl" rotWithShape="0">
              <a:srgbClr val="A9B4C6">
                <a:alpha val="35000"/>
              </a:srgbClr>
            </a:outerShdw>
          </a:effectLst>
        </p:spPr>
        <p:txBody>
          <a:bodyPr/>
          <a:lstStyle/>
          <a:p>
            <a:endParaRPr lang="fr-CA"/>
          </a:p>
        </p:txBody>
      </p:sp>
      <p:sp>
        <p:nvSpPr>
          <p:cNvPr id="6" name="Shape 4"/>
          <p:cNvSpPr/>
          <p:nvPr/>
        </p:nvSpPr>
        <p:spPr>
          <a:xfrm>
            <a:off x="804672" y="1947672"/>
            <a:ext cx="384048" cy="384048"/>
          </a:xfrm>
          <a:prstGeom prst="roundRect">
            <a:avLst>
              <a:gd name="adj" fmla="val 19048"/>
            </a:avLst>
          </a:prstGeom>
          <a:solidFill>
            <a:srgbClr val="0057AC"/>
          </a:solidFill>
          <a:ln/>
        </p:spPr>
        <p:txBody>
          <a:bodyPr/>
          <a:lstStyle/>
          <a:p>
            <a:endParaRPr lang="fr-CA"/>
          </a:p>
        </p:txBody>
      </p:sp>
      <p:sp>
        <p:nvSpPr>
          <p:cNvPr id="7" name="Text 5"/>
          <p:cNvSpPr txBox="1"/>
          <p:nvPr/>
        </p:nvSpPr>
        <p:spPr>
          <a:xfrm>
            <a:off x="804672" y="1947672"/>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1</a:t>
            </a:r>
            <a:endParaRPr lang="en-US" sz="1800" dirty="0"/>
          </a:p>
        </p:txBody>
      </p:sp>
      <p:sp>
        <p:nvSpPr>
          <p:cNvPr id="8" name="Text 6"/>
          <p:cNvSpPr txBox="1"/>
          <p:nvPr/>
        </p:nvSpPr>
        <p:spPr>
          <a:xfrm>
            <a:off x="1325880" y="1892808"/>
            <a:ext cx="2514600" cy="530352"/>
          </a:xfrm>
          <a:prstGeom prst="rect">
            <a:avLst/>
          </a:prstGeom>
          <a:noFill/>
          <a:ln/>
        </p:spPr>
        <p:txBody>
          <a:bodyPr wrap="square" lIns="0" tIns="0" rIns="0" bIns="0" rtlCol="0" anchor="ctr"/>
          <a:lstStyle/>
          <a:p>
            <a:r>
              <a:rPr lang="fr-CA" sz="1500" b="1" noProof="0" dirty="0">
                <a:solidFill>
                  <a:srgbClr val="0057AC"/>
                </a:solidFill>
                <a:latin typeface="Arial" pitchFamily="34" charset="0"/>
                <a:cs typeface="Arial" pitchFamily="34" charset="-120"/>
              </a:rPr>
              <a:t>Gouvernance structurée</a:t>
            </a:r>
          </a:p>
        </p:txBody>
      </p:sp>
      <p:sp>
        <p:nvSpPr>
          <p:cNvPr id="9" name="Text 7"/>
          <p:cNvSpPr txBox="1"/>
          <p:nvPr/>
        </p:nvSpPr>
        <p:spPr>
          <a:xfrm>
            <a:off x="822960" y="2478024"/>
            <a:ext cx="2971800" cy="914400"/>
          </a:xfrm>
          <a:prstGeom prst="rect">
            <a:avLst/>
          </a:prstGeom>
          <a:noFill/>
          <a:ln/>
        </p:spPr>
        <p:txBody>
          <a:bodyPr wrap="square" lIns="0" tIns="0" rIns="0" bIns="0" rtlCol="0" anchor="ctr"/>
          <a:lstStyle/>
          <a:p>
            <a:pPr marL="0" indent="0">
              <a:lnSpc>
                <a:spcPct val="104000"/>
              </a:lnSpc>
              <a:buNone/>
            </a:pPr>
            <a:r>
              <a:rPr lang="fr-CA" sz="1100" noProof="0" dirty="0">
                <a:solidFill>
                  <a:srgbClr val="1E2333"/>
                </a:solidFill>
                <a:latin typeface="Arial" pitchFamily="34" charset="0"/>
                <a:ea typeface="Arial" pitchFamily="34" charset="-122"/>
                <a:cs typeface="Arial" pitchFamily="34" charset="-120"/>
              </a:rPr>
              <a:t>Mise en place d'un Comité d'évaluation et d'amélioration continue pour pérenniser la fonction.</a:t>
            </a:r>
            <a:endParaRPr lang="fr-CA" sz="1100" noProof="0" dirty="0"/>
          </a:p>
        </p:txBody>
      </p:sp>
      <p:sp>
        <p:nvSpPr>
          <p:cNvPr id="10" name="Shape 8"/>
          <p:cNvSpPr/>
          <p:nvPr/>
        </p:nvSpPr>
        <p:spPr>
          <a:xfrm>
            <a:off x="4325112" y="1691640"/>
            <a:ext cx="3520440" cy="1783080"/>
          </a:xfrm>
          <a:prstGeom prst="roundRect">
            <a:avLst>
              <a:gd name="adj" fmla="val 4615"/>
            </a:avLst>
          </a:prstGeom>
          <a:solidFill>
            <a:srgbClr val="E5F0F8"/>
          </a:solidFill>
          <a:ln/>
          <a:effectLst>
            <a:outerShdw blurRad="76200" dist="25400" dir="5400000" algn="bl" rotWithShape="0">
              <a:srgbClr val="A9B4C6">
                <a:alpha val="35000"/>
              </a:srgbClr>
            </a:outerShdw>
          </a:effectLst>
        </p:spPr>
        <p:txBody>
          <a:bodyPr/>
          <a:lstStyle/>
          <a:p>
            <a:endParaRPr lang="fr-CA"/>
          </a:p>
        </p:txBody>
      </p:sp>
      <p:sp>
        <p:nvSpPr>
          <p:cNvPr id="11" name="Shape 9"/>
          <p:cNvSpPr/>
          <p:nvPr/>
        </p:nvSpPr>
        <p:spPr>
          <a:xfrm>
            <a:off x="4581144" y="1947672"/>
            <a:ext cx="384048" cy="384048"/>
          </a:xfrm>
          <a:prstGeom prst="roundRect">
            <a:avLst>
              <a:gd name="adj" fmla="val 19048"/>
            </a:avLst>
          </a:prstGeom>
          <a:solidFill>
            <a:srgbClr val="0057AC"/>
          </a:solidFill>
          <a:ln/>
        </p:spPr>
        <p:txBody>
          <a:bodyPr/>
          <a:lstStyle/>
          <a:p>
            <a:endParaRPr lang="fr-CA"/>
          </a:p>
        </p:txBody>
      </p:sp>
      <p:sp>
        <p:nvSpPr>
          <p:cNvPr id="12" name="Text 10"/>
          <p:cNvSpPr txBox="1"/>
          <p:nvPr/>
        </p:nvSpPr>
        <p:spPr>
          <a:xfrm>
            <a:off x="4581144" y="1947672"/>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2</a:t>
            </a:r>
            <a:endParaRPr lang="en-US" sz="1800" dirty="0"/>
          </a:p>
        </p:txBody>
      </p:sp>
      <p:sp>
        <p:nvSpPr>
          <p:cNvPr id="13" name="Text 11"/>
          <p:cNvSpPr txBox="1"/>
          <p:nvPr/>
        </p:nvSpPr>
        <p:spPr>
          <a:xfrm>
            <a:off x="5102352" y="1892808"/>
            <a:ext cx="2514600" cy="530352"/>
          </a:xfrm>
          <a:prstGeom prst="rect">
            <a:avLst/>
          </a:prstGeom>
          <a:noFill/>
          <a:ln/>
        </p:spPr>
        <p:txBody>
          <a:bodyPr wrap="square" lIns="0" tIns="0" rIns="0" bIns="0" rtlCol="0" anchor="ctr"/>
          <a:lstStyle/>
          <a:p>
            <a:pPr marL="0" indent="0">
              <a:lnSpc>
                <a:spcPct val="100000"/>
              </a:lnSpc>
              <a:buNone/>
            </a:pPr>
            <a:r>
              <a:rPr lang="fr-CA" sz="1500" b="1" noProof="0" dirty="0">
                <a:solidFill>
                  <a:srgbClr val="0057AC"/>
                </a:solidFill>
                <a:latin typeface="Arial" pitchFamily="34" charset="0"/>
                <a:cs typeface="Arial" pitchFamily="34" charset="-120"/>
              </a:rPr>
              <a:t>Alignement facultaire renforcé</a:t>
            </a:r>
          </a:p>
        </p:txBody>
      </p:sp>
      <p:sp>
        <p:nvSpPr>
          <p:cNvPr id="14" name="Text 12"/>
          <p:cNvSpPr txBox="1"/>
          <p:nvPr/>
        </p:nvSpPr>
        <p:spPr>
          <a:xfrm>
            <a:off x="4599432" y="2478024"/>
            <a:ext cx="2971800" cy="914400"/>
          </a:xfrm>
          <a:prstGeom prst="rect">
            <a:avLst/>
          </a:prstGeom>
          <a:noFill/>
          <a:ln/>
        </p:spPr>
        <p:txBody>
          <a:bodyPr wrap="square" lIns="0" tIns="0" rIns="0" bIns="0" rtlCol="0" anchor="ctr"/>
          <a:lstStyle/>
          <a:p>
            <a:pPr marL="0" indent="0">
              <a:lnSpc>
                <a:spcPct val="104000"/>
              </a:lnSpc>
              <a:buNone/>
            </a:pPr>
            <a:r>
              <a:rPr lang="en-US" sz="1100" dirty="0">
                <a:solidFill>
                  <a:srgbClr val="1E2333"/>
                </a:solidFill>
                <a:latin typeface="Arial" pitchFamily="34" charset="0"/>
                <a:ea typeface="Arial" pitchFamily="34" charset="-122"/>
                <a:cs typeface="Arial" pitchFamily="34" charset="-120"/>
              </a:rPr>
              <a:t>Lettre d'appui de la personne responsable de programme et de la vice-doyenne pour toute nouvelle collaboration.</a:t>
            </a:r>
            <a:endParaRPr lang="en-US" sz="1100" dirty="0"/>
          </a:p>
        </p:txBody>
      </p:sp>
      <p:sp>
        <p:nvSpPr>
          <p:cNvPr id="15" name="Shape 13"/>
          <p:cNvSpPr/>
          <p:nvPr/>
        </p:nvSpPr>
        <p:spPr>
          <a:xfrm>
            <a:off x="8101584" y="1691640"/>
            <a:ext cx="3520440" cy="1783080"/>
          </a:xfrm>
          <a:prstGeom prst="roundRect">
            <a:avLst>
              <a:gd name="adj" fmla="val 4615"/>
            </a:avLst>
          </a:prstGeom>
          <a:solidFill>
            <a:srgbClr val="E5F0F8"/>
          </a:solidFill>
          <a:ln/>
          <a:effectLst>
            <a:outerShdw blurRad="76200" dist="25400" dir="5400000" algn="bl" rotWithShape="0">
              <a:srgbClr val="A9B4C6">
                <a:alpha val="35000"/>
              </a:srgbClr>
            </a:outerShdw>
          </a:effectLst>
        </p:spPr>
        <p:txBody>
          <a:bodyPr/>
          <a:lstStyle/>
          <a:p>
            <a:endParaRPr lang="fr-CA"/>
          </a:p>
        </p:txBody>
      </p:sp>
      <p:sp>
        <p:nvSpPr>
          <p:cNvPr id="16" name="Shape 14"/>
          <p:cNvSpPr/>
          <p:nvPr/>
        </p:nvSpPr>
        <p:spPr>
          <a:xfrm>
            <a:off x="8357616" y="1947672"/>
            <a:ext cx="384048" cy="384048"/>
          </a:xfrm>
          <a:prstGeom prst="roundRect">
            <a:avLst>
              <a:gd name="adj" fmla="val 19048"/>
            </a:avLst>
          </a:prstGeom>
          <a:solidFill>
            <a:srgbClr val="0057AC"/>
          </a:solidFill>
          <a:ln/>
        </p:spPr>
        <p:txBody>
          <a:bodyPr/>
          <a:lstStyle/>
          <a:p>
            <a:endParaRPr lang="fr-CA"/>
          </a:p>
        </p:txBody>
      </p:sp>
      <p:sp>
        <p:nvSpPr>
          <p:cNvPr id="17" name="Text 15"/>
          <p:cNvSpPr txBox="1"/>
          <p:nvPr/>
        </p:nvSpPr>
        <p:spPr>
          <a:xfrm>
            <a:off x="8357616" y="1947672"/>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3</a:t>
            </a:r>
            <a:endParaRPr lang="en-US" sz="1800" dirty="0"/>
          </a:p>
        </p:txBody>
      </p:sp>
      <p:sp>
        <p:nvSpPr>
          <p:cNvPr id="18" name="Text 16"/>
          <p:cNvSpPr txBox="1"/>
          <p:nvPr/>
        </p:nvSpPr>
        <p:spPr>
          <a:xfrm>
            <a:off x="8878824" y="1892808"/>
            <a:ext cx="2514600" cy="530352"/>
          </a:xfrm>
          <a:prstGeom prst="rect">
            <a:avLst/>
          </a:prstGeom>
          <a:noFill/>
          <a:ln/>
        </p:spPr>
        <p:txBody>
          <a:bodyPr wrap="square" lIns="0" tIns="0" rIns="0" bIns="0" rtlCol="0" anchor="ctr"/>
          <a:lstStyle/>
          <a:p>
            <a:pPr marL="0" indent="0">
              <a:lnSpc>
                <a:spcPct val="100000"/>
              </a:lnSpc>
              <a:buNone/>
            </a:pPr>
            <a:r>
              <a:rPr lang="fr-CA" sz="1500" b="1" noProof="0" dirty="0">
                <a:solidFill>
                  <a:srgbClr val="0057AC"/>
                </a:solidFill>
                <a:latin typeface="Arial" pitchFamily="34" charset="0"/>
                <a:cs typeface="Arial" pitchFamily="34" charset="-120"/>
              </a:rPr>
              <a:t>Compréhension partagée d'un programme</a:t>
            </a:r>
          </a:p>
        </p:txBody>
      </p:sp>
      <p:sp>
        <p:nvSpPr>
          <p:cNvPr id="19" name="Text 17"/>
          <p:cNvSpPr txBox="1"/>
          <p:nvPr/>
        </p:nvSpPr>
        <p:spPr>
          <a:xfrm>
            <a:off x="8375904" y="2478024"/>
            <a:ext cx="2971800" cy="914400"/>
          </a:xfrm>
          <a:prstGeom prst="rect">
            <a:avLst/>
          </a:prstGeom>
          <a:noFill/>
          <a:ln/>
        </p:spPr>
        <p:txBody>
          <a:bodyPr wrap="square" lIns="0" tIns="0" rIns="0" bIns="0" rtlCol="0" anchor="ctr"/>
          <a:lstStyle/>
          <a:p>
            <a:pPr marL="0" indent="0">
              <a:lnSpc>
                <a:spcPct val="104000"/>
              </a:lnSpc>
              <a:buNone/>
            </a:pPr>
            <a:r>
              <a:rPr lang="en-US" sz="1100" dirty="0">
                <a:solidFill>
                  <a:srgbClr val="1E2333"/>
                </a:solidFill>
                <a:latin typeface="Arial" pitchFamily="34" charset="0"/>
                <a:ea typeface="Arial" pitchFamily="34" charset="-122"/>
                <a:cs typeface="Arial" pitchFamily="34" charset="-120"/>
              </a:rPr>
              <a:t>Cartographie type d'un programme d'études et catalogue de mesures standardisées, selon le modèle de la qualité.</a:t>
            </a:r>
            <a:endParaRPr lang="en-US" sz="1100" dirty="0"/>
          </a:p>
        </p:txBody>
      </p:sp>
      <p:sp>
        <p:nvSpPr>
          <p:cNvPr id="20" name="Shape 18"/>
          <p:cNvSpPr/>
          <p:nvPr/>
        </p:nvSpPr>
        <p:spPr>
          <a:xfrm>
            <a:off x="548640" y="3749040"/>
            <a:ext cx="3520440" cy="1783080"/>
          </a:xfrm>
          <a:prstGeom prst="roundRect">
            <a:avLst>
              <a:gd name="adj" fmla="val 4615"/>
            </a:avLst>
          </a:prstGeom>
          <a:solidFill>
            <a:srgbClr val="E5F0F8"/>
          </a:solidFill>
          <a:ln/>
          <a:effectLst>
            <a:outerShdw blurRad="76200" dist="25400" dir="5400000" algn="bl" rotWithShape="0">
              <a:srgbClr val="A9B4C6">
                <a:alpha val="35000"/>
              </a:srgbClr>
            </a:outerShdw>
          </a:effectLst>
        </p:spPr>
        <p:txBody>
          <a:bodyPr/>
          <a:lstStyle/>
          <a:p>
            <a:endParaRPr lang="fr-CA"/>
          </a:p>
        </p:txBody>
      </p:sp>
      <p:sp>
        <p:nvSpPr>
          <p:cNvPr id="21" name="Shape 19"/>
          <p:cNvSpPr/>
          <p:nvPr/>
        </p:nvSpPr>
        <p:spPr>
          <a:xfrm>
            <a:off x="804672" y="4005072"/>
            <a:ext cx="384048" cy="384048"/>
          </a:xfrm>
          <a:prstGeom prst="roundRect">
            <a:avLst>
              <a:gd name="adj" fmla="val 19048"/>
            </a:avLst>
          </a:prstGeom>
          <a:solidFill>
            <a:srgbClr val="0057AC"/>
          </a:solidFill>
          <a:ln/>
        </p:spPr>
        <p:txBody>
          <a:bodyPr/>
          <a:lstStyle/>
          <a:p>
            <a:endParaRPr lang="fr-CA"/>
          </a:p>
        </p:txBody>
      </p:sp>
      <p:sp>
        <p:nvSpPr>
          <p:cNvPr id="22" name="Text 20"/>
          <p:cNvSpPr txBox="1"/>
          <p:nvPr/>
        </p:nvSpPr>
        <p:spPr>
          <a:xfrm>
            <a:off x="804672" y="4005072"/>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4</a:t>
            </a:r>
            <a:endParaRPr lang="en-US" sz="1800" dirty="0"/>
          </a:p>
        </p:txBody>
      </p:sp>
      <p:sp>
        <p:nvSpPr>
          <p:cNvPr id="23" name="Text 21"/>
          <p:cNvSpPr txBox="1"/>
          <p:nvPr/>
        </p:nvSpPr>
        <p:spPr>
          <a:xfrm>
            <a:off x="1325880" y="3950208"/>
            <a:ext cx="2514600" cy="530352"/>
          </a:xfrm>
          <a:prstGeom prst="rect">
            <a:avLst/>
          </a:prstGeom>
          <a:noFill/>
          <a:ln/>
        </p:spPr>
        <p:txBody>
          <a:bodyPr wrap="square" lIns="0" tIns="0" rIns="0" bIns="0" rtlCol="0" anchor="ctr"/>
          <a:lstStyle/>
          <a:p>
            <a:pPr marL="0" indent="0">
              <a:lnSpc>
                <a:spcPct val="100000"/>
              </a:lnSpc>
              <a:buNone/>
            </a:pPr>
            <a:r>
              <a:rPr lang="fr-CA" sz="1500" b="1" noProof="0" dirty="0">
                <a:solidFill>
                  <a:srgbClr val="0057AC"/>
                </a:solidFill>
                <a:latin typeface="Arial" pitchFamily="34" charset="0"/>
                <a:cs typeface="Arial" pitchFamily="34" charset="-120"/>
              </a:rPr>
              <a:t>Diffusion et transfert des connaissances</a:t>
            </a:r>
          </a:p>
        </p:txBody>
      </p:sp>
      <p:sp>
        <p:nvSpPr>
          <p:cNvPr id="24" name="Text 22"/>
          <p:cNvSpPr txBox="1"/>
          <p:nvPr/>
        </p:nvSpPr>
        <p:spPr>
          <a:xfrm>
            <a:off x="822960" y="4535424"/>
            <a:ext cx="2971800" cy="914400"/>
          </a:xfrm>
          <a:prstGeom prst="rect">
            <a:avLst/>
          </a:prstGeom>
          <a:noFill/>
          <a:ln/>
        </p:spPr>
        <p:txBody>
          <a:bodyPr wrap="square" lIns="0" tIns="0" rIns="0" bIns="0" rtlCol="0" anchor="ctr"/>
          <a:lstStyle/>
          <a:p>
            <a:pPr marL="0" indent="0">
              <a:lnSpc>
                <a:spcPct val="104000"/>
              </a:lnSpc>
              <a:buNone/>
            </a:pPr>
            <a:r>
              <a:rPr lang="fr-CA" sz="1100" noProof="0" dirty="0">
                <a:solidFill>
                  <a:srgbClr val="1E2333"/>
                </a:solidFill>
                <a:latin typeface="Arial" pitchFamily="34" charset="0"/>
                <a:ea typeface="Arial" pitchFamily="34" charset="-122"/>
                <a:cs typeface="Arial" pitchFamily="34" charset="-120"/>
              </a:rPr>
              <a:t>Publication des résultats et fiches synthèses, communications facultaires, page internet, participations aux congrès et publications.</a:t>
            </a:r>
            <a:endParaRPr lang="fr-CA" sz="1100" noProof="0" dirty="0"/>
          </a:p>
        </p:txBody>
      </p:sp>
      <p:sp>
        <p:nvSpPr>
          <p:cNvPr id="25" name="Shape 23"/>
          <p:cNvSpPr/>
          <p:nvPr/>
        </p:nvSpPr>
        <p:spPr>
          <a:xfrm>
            <a:off x="4325112" y="3749040"/>
            <a:ext cx="3520440" cy="1783080"/>
          </a:xfrm>
          <a:prstGeom prst="roundRect">
            <a:avLst>
              <a:gd name="adj" fmla="val 4615"/>
            </a:avLst>
          </a:prstGeom>
          <a:solidFill>
            <a:srgbClr val="E5F0F8"/>
          </a:solidFill>
          <a:ln/>
          <a:effectLst>
            <a:outerShdw blurRad="76200" dist="25400" dir="5400000" algn="bl" rotWithShape="0">
              <a:srgbClr val="A9B4C6">
                <a:alpha val="35000"/>
              </a:srgbClr>
            </a:outerShdw>
          </a:effectLst>
        </p:spPr>
        <p:txBody>
          <a:bodyPr/>
          <a:lstStyle/>
          <a:p>
            <a:endParaRPr lang="fr-CA"/>
          </a:p>
        </p:txBody>
      </p:sp>
      <p:sp>
        <p:nvSpPr>
          <p:cNvPr id="26" name="Shape 24"/>
          <p:cNvSpPr/>
          <p:nvPr/>
        </p:nvSpPr>
        <p:spPr>
          <a:xfrm>
            <a:off x="4581144" y="4005072"/>
            <a:ext cx="384048" cy="384048"/>
          </a:xfrm>
          <a:prstGeom prst="roundRect">
            <a:avLst>
              <a:gd name="adj" fmla="val 19048"/>
            </a:avLst>
          </a:prstGeom>
          <a:solidFill>
            <a:srgbClr val="0057AC"/>
          </a:solidFill>
          <a:ln/>
        </p:spPr>
        <p:txBody>
          <a:bodyPr/>
          <a:lstStyle/>
          <a:p>
            <a:endParaRPr lang="fr-CA"/>
          </a:p>
        </p:txBody>
      </p:sp>
      <p:sp>
        <p:nvSpPr>
          <p:cNvPr id="27" name="Text 25"/>
          <p:cNvSpPr txBox="1"/>
          <p:nvPr/>
        </p:nvSpPr>
        <p:spPr>
          <a:xfrm>
            <a:off x="4581144" y="4005072"/>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5</a:t>
            </a:r>
            <a:endParaRPr lang="en-US" sz="1800" dirty="0"/>
          </a:p>
        </p:txBody>
      </p:sp>
      <p:sp>
        <p:nvSpPr>
          <p:cNvPr id="28" name="Text 26"/>
          <p:cNvSpPr txBox="1"/>
          <p:nvPr/>
        </p:nvSpPr>
        <p:spPr>
          <a:xfrm>
            <a:off x="5102352" y="3950208"/>
            <a:ext cx="2514600" cy="530352"/>
          </a:xfrm>
          <a:prstGeom prst="rect">
            <a:avLst/>
          </a:prstGeom>
          <a:noFill/>
          <a:ln/>
        </p:spPr>
        <p:txBody>
          <a:bodyPr wrap="square" lIns="0" tIns="0" rIns="0" bIns="0" rtlCol="0" anchor="ctr"/>
          <a:lstStyle/>
          <a:p>
            <a:pPr marL="0" indent="0">
              <a:lnSpc>
                <a:spcPct val="100000"/>
              </a:lnSpc>
              <a:buNone/>
            </a:pPr>
            <a:r>
              <a:rPr lang="fr-CA" sz="1500" b="1" noProof="0" dirty="0">
                <a:solidFill>
                  <a:srgbClr val="0057AC"/>
                </a:solidFill>
                <a:latin typeface="Arial" pitchFamily="34" charset="0"/>
                <a:cs typeface="Arial" pitchFamily="34" charset="-120"/>
              </a:rPr>
              <a:t>Plateforme intranet modernisée</a:t>
            </a:r>
          </a:p>
        </p:txBody>
      </p:sp>
      <p:sp>
        <p:nvSpPr>
          <p:cNvPr id="29" name="Text 27"/>
          <p:cNvSpPr txBox="1"/>
          <p:nvPr/>
        </p:nvSpPr>
        <p:spPr>
          <a:xfrm>
            <a:off x="4599432" y="4535424"/>
            <a:ext cx="2971800" cy="914400"/>
          </a:xfrm>
          <a:prstGeom prst="rect">
            <a:avLst/>
          </a:prstGeom>
          <a:noFill/>
          <a:ln/>
        </p:spPr>
        <p:txBody>
          <a:bodyPr wrap="square" lIns="0" tIns="0" rIns="0" bIns="0" rtlCol="0" anchor="ctr"/>
          <a:lstStyle/>
          <a:p>
            <a:pPr marL="0" indent="0">
              <a:lnSpc>
                <a:spcPct val="104000"/>
              </a:lnSpc>
              <a:buNone/>
            </a:pPr>
            <a:r>
              <a:rPr lang="fr-CA" sz="1100" noProof="0" dirty="0">
                <a:solidFill>
                  <a:srgbClr val="1E2333"/>
                </a:solidFill>
                <a:latin typeface="Arial" pitchFamily="34" charset="0"/>
                <a:ea typeface="Arial" pitchFamily="34" charset="-122"/>
                <a:cs typeface="Arial" pitchFamily="34" charset="-120"/>
              </a:rPr>
              <a:t>Plateforme interne renouvelée hébergeant le catalogue et des contenus enrichis pour le soutien des équipes (déploiement 2026-2027).</a:t>
            </a:r>
            <a:endParaRPr lang="fr-CA" sz="1100" noProof="0" dirty="0"/>
          </a:p>
        </p:txBody>
      </p:sp>
      <p:sp>
        <p:nvSpPr>
          <p:cNvPr id="30" name="Shape 28"/>
          <p:cNvSpPr/>
          <p:nvPr/>
        </p:nvSpPr>
        <p:spPr>
          <a:xfrm>
            <a:off x="8101584" y="3749040"/>
            <a:ext cx="3520440" cy="1783080"/>
          </a:xfrm>
          <a:prstGeom prst="roundRect">
            <a:avLst>
              <a:gd name="adj" fmla="val 4615"/>
            </a:avLst>
          </a:prstGeom>
          <a:solidFill>
            <a:srgbClr val="E5F0F8"/>
          </a:solidFill>
          <a:ln/>
          <a:effectLst>
            <a:outerShdw blurRad="76200" dist="25400" dir="5400000" algn="bl" rotWithShape="0">
              <a:srgbClr val="A9B4C6">
                <a:alpha val="35000"/>
              </a:srgbClr>
            </a:outerShdw>
          </a:effectLst>
        </p:spPr>
        <p:txBody>
          <a:bodyPr/>
          <a:lstStyle/>
          <a:p>
            <a:endParaRPr lang="fr-CA"/>
          </a:p>
        </p:txBody>
      </p:sp>
      <p:sp>
        <p:nvSpPr>
          <p:cNvPr id="31" name="Shape 29"/>
          <p:cNvSpPr/>
          <p:nvPr/>
        </p:nvSpPr>
        <p:spPr>
          <a:xfrm>
            <a:off x="8357616" y="4005072"/>
            <a:ext cx="384048" cy="384048"/>
          </a:xfrm>
          <a:prstGeom prst="roundRect">
            <a:avLst>
              <a:gd name="adj" fmla="val 19048"/>
            </a:avLst>
          </a:prstGeom>
          <a:solidFill>
            <a:srgbClr val="0057AC"/>
          </a:solidFill>
          <a:ln/>
        </p:spPr>
        <p:txBody>
          <a:bodyPr/>
          <a:lstStyle/>
          <a:p>
            <a:endParaRPr lang="fr-CA"/>
          </a:p>
        </p:txBody>
      </p:sp>
      <p:sp>
        <p:nvSpPr>
          <p:cNvPr id="32" name="Text 30"/>
          <p:cNvSpPr txBox="1"/>
          <p:nvPr/>
        </p:nvSpPr>
        <p:spPr>
          <a:xfrm>
            <a:off x="8357616" y="4005072"/>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6</a:t>
            </a:r>
            <a:endParaRPr lang="en-US" sz="1800" dirty="0"/>
          </a:p>
        </p:txBody>
      </p:sp>
      <p:sp>
        <p:nvSpPr>
          <p:cNvPr id="33" name="Text 31"/>
          <p:cNvSpPr txBox="1"/>
          <p:nvPr/>
        </p:nvSpPr>
        <p:spPr>
          <a:xfrm>
            <a:off x="8878824" y="3950208"/>
            <a:ext cx="2514600" cy="530352"/>
          </a:xfrm>
          <a:prstGeom prst="rect">
            <a:avLst/>
          </a:prstGeom>
          <a:noFill/>
          <a:ln/>
        </p:spPr>
        <p:txBody>
          <a:bodyPr wrap="square" lIns="0" tIns="0" rIns="0" bIns="0" rtlCol="0" anchor="ctr"/>
          <a:lstStyle/>
          <a:p>
            <a:r>
              <a:rPr lang="en-US" sz="1500" b="1" dirty="0">
                <a:solidFill>
                  <a:srgbClr val="0057AC"/>
                </a:solidFill>
                <a:latin typeface="Arial" pitchFamily="34" charset="0"/>
                <a:cs typeface="Arial" pitchFamily="34" charset="-120"/>
              </a:rPr>
              <a:t>Enseignement et soutien aux équipes</a:t>
            </a:r>
          </a:p>
        </p:txBody>
      </p:sp>
      <p:sp>
        <p:nvSpPr>
          <p:cNvPr id="34" name="Text 32"/>
          <p:cNvSpPr txBox="1"/>
          <p:nvPr/>
        </p:nvSpPr>
        <p:spPr>
          <a:xfrm>
            <a:off x="8375904" y="4535424"/>
            <a:ext cx="2971800" cy="914400"/>
          </a:xfrm>
          <a:prstGeom prst="rect">
            <a:avLst/>
          </a:prstGeom>
          <a:noFill/>
          <a:ln/>
        </p:spPr>
        <p:txBody>
          <a:bodyPr wrap="square" lIns="0" tIns="0" rIns="0" bIns="0" rtlCol="0" anchor="ctr"/>
          <a:lstStyle/>
          <a:p>
            <a:pPr marL="0" indent="0">
              <a:lnSpc>
                <a:spcPct val="104000"/>
              </a:lnSpc>
              <a:buNone/>
            </a:pPr>
            <a:r>
              <a:rPr lang="en-US" sz="1100" dirty="0">
                <a:solidFill>
                  <a:srgbClr val="1E2333"/>
                </a:solidFill>
                <a:latin typeface="Arial" pitchFamily="34" charset="0"/>
                <a:ea typeface="Arial" pitchFamily="34" charset="-122"/>
                <a:cs typeface="Arial" pitchFamily="34" charset="-120"/>
              </a:rPr>
              <a:t>Formation et accompagnement des équipes-programmes pour renforcer leur autonomie en évaluation.</a:t>
            </a:r>
            <a:endParaRPr lang="en-US" sz="1100" dirty="0"/>
          </a:p>
        </p:txBody>
      </p:sp>
      <p:sp>
        <p:nvSpPr>
          <p:cNvPr id="35" name="Text 33"/>
          <p:cNvSpPr txBox="1"/>
          <p:nvPr/>
        </p:nvSpPr>
        <p:spPr>
          <a:xfrm>
            <a:off x="548640" y="6419088"/>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Arial" pitchFamily="34" charset="0"/>
                <a:ea typeface="Arial" pitchFamily="34" charset="-122"/>
                <a:cs typeface="Arial" pitchFamily="34" charset="-120"/>
              </a:rPr>
              <a:t>BEAC — Planification 2026-2027</a:t>
            </a:r>
            <a:endParaRPr lang="en-US" sz="900" dirty="0"/>
          </a:p>
        </p:txBody>
      </p:sp>
      <p:sp>
        <p:nvSpPr>
          <p:cNvPr id="36" name="Text 34"/>
          <p:cNvSpPr txBox="1"/>
          <p:nvPr/>
        </p:nvSpPr>
        <p:spPr>
          <a:xfrm>
            <a:off x="11338560" y="6419088"/>
            <a:ext cx="457200" cy="274320"/>
          </a:xfrm>
          <a:prstGeom prst="rect">
            <a:avLst/>
          </a:prstGeom>
          <a:noFill/>
          <a:ln/>
        </p:spPr>
        <p:txBody>
          <a:bodyPr wrap="square" lIns="0" tIns="0" rIns="0" bIns="0" rtlCol="0" anchor="ctr"/>
          <a:lstStyle/>
          <a:p>
            <a:pPr marL="0" indent="0" algn="r">
              <a:buNone/>
            </a:pPr>
            <a:r>
              <a:rPr lang="en-US" sz="900" dirty="0">
                <a:solidFill>
                  <a:srgbClr val="5B6172"/>
                </a:solidFill>
                <a:latin typeface="Arial" pitchFamily="34" charset="0"/>
                <a:ea typeface="Arial" pitchFamily="34" charset="-122"/>
                <a:cs typeface="Arial" pitchFamily="34" charset="-120"/>
              </a:rPr>
              <a:t>7</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548640" y="566928"/>
            <a:ext cx="201168" cy="201168"/>
          </a:xfrm>
          <a:prstGeom prst="roundRect">
            <a:avLst>
              <a:gd name="adj" fmla="val 18182"/>
            </a:avLst>
          </a:prstGeom>
          <a:solidFill>
            <a:srgbClr val="52B782"/>
          </a:solidFill>
          <a:ln/>
        </p:spPr>
        <p:txBody>
          <a:bodyPr/>
          <a:lstStyle/>
          <a:p>
            <a:endParaRPr lang="fr-CA"/>
          </a:p>
        </p:txBody>
      </p:sp>
      <p:sp>
        <p:nvSpPr>
          <p:cNvPr id="3" name="Text 1"/>
          <p:cNvSpPr txBox="1"/>
          <p:nvPr/>
        </p:nvSpPr>
        <p:spPr>
          <a:xfrm>
            <a:off x="868680" y="384048"/>
            <a:ext cx="10789920" cy="640080"/>
          </a:xfrm>
          <a:prstGeom prst="rect">
            <a:avLst/>
          </a:prstGeom>
          <a:noFill/>
          <a:ln/>
        </p:spPr>
        <p:txBody>
          <a:bodyPr wrap="square" lIns="0" tIns="0" rIns="0" bIns="0" rtlCol="0" anchor="ctr"/>
          <a:lstStyle/>
          <a:p>
            <a:pPr marL="0" indent="0">
              <a:buNone/>
            </a:pPr>
            <a:r>
              <a:rPr lang="fr-CA" sz="3000" b="1" noProof="0" dirty="0">
                <a:solidFill>
                  <a:srgbClr val="0B113A"/>
                </a:solidFill>
                <a:latin typeface="Arial" pitchFamily="34" charset="0"/>
                <a:ea typeface="Arial" pitchFamily="34" charset="-122"/>
                <a:cs typeface="Arial" pitchFamily="34" charset="-120"/>
              </a:rPr>
              <a:t>Chantiers majeurs</a:t>
            </a:r>
            <a:endParaRPr lang="fr-CA" sz="3000" noProof="0" dirty="0"/>
          </a:p>
        </p:txBody>
      </p:sp>
      <p:sp>
        <p:nvSpPr>
          <p:cNvPr id="4" name="Text 2"/>
          <p:cNvSpPr txBox="1"/>
          <p:nvPr/>
        </p:nvSpPr>
        <p:spPr>
          <a:xfrm>
            <a:off x="877824" y="1024128"/>
            <a:ext cx="10789920" cy="320040"/>
          </a:xfrm>
          <a:prstGeom prst="rect">
            <a:avLst/>
          </a:prstGeom>
          <a:noFill/>
          <a:ln/>
        </p:spPr>
        <p:txBody>
          <a:bodyPr wrap="square" lIns="0" tIns="0" rIns="0" bIns="0" rtlCol="0" anchor="ctr"/>
          <a:lstStyle/>
          <a:p>
            <a:pPr marL="0" indent="0">
              <a:buNone/>
            </a:pPr>
            <a:r>
              <a:rPr lang="en-US" sz="1350" i="1" dirty="0">
                <a:solidFill>
                  <a:srgbClr val="0057AC"/>
                </a:solidFill>
                <a:latin typeface="Arial" pitchFamily="34" charset="0"/>
                <a:ea typeface="Arial" pitchFamily="34" charset="-122"/>
                <a:cs typeface="Arial" pitchFamily="34" charset="-120"/>
              </a:rPr>
              <a:t>Là où se concentrent les efforts et les ressources du BEAC en 2026-2027</a:t>
            </a:r>
            <a:endParaRPr lang="en-US" sz="1350" dirty="0"/>
          </a:p>
        </p:txBody>
      </p:sp>
      <p:sp>
        <p:nvSpPr>
          <p:cNvPr id="5" name="Shape 3"/>
          <p:cNvSpPr/>
          <p:nvPr/>
        </p:nvSpPr>
        <p:spPr>
          <a:xfrm>
            <a:off x="548640" y="1600200"/>
            <a:ext cx="5394960" cy="1965960"/>
          </a:xfrm>
          <a:prstGeom prst="roundRect">
            <a:avLst>
              <a:gd name="adj" fmla="val 4186"/>
            </a:avLst>
          </a:prstGeom>
          <a:solidFill>
            <a:srgbClr val="E5F0F8"/>
          </a:solidFill>
          <a:ln/>
          <a:effectLst>
            <a:outerShdw blurRad="76200" dist="25400" dir="5400000" algn="bl" rotWithShape="0">
              <a:srgbClr val="A9B4C6">
                <a:alpha val="35000"/>
              </a:srgbClr>
            </a:outerShdw>
          </a:effectLst>
        </p:spPr>
        <p:txBody>
          <a:bodyPr/>
          <a:lstStyle/>
          <a:p>
            <a:endParaRPr lang="fr-CA"/>
          </a:p>
        </p:txBody>
      </p:sp>
      <p:sp>
        <p:nvSpPr>
          <p:cNvPr id="6" name="Shape 4"/>
          <p:cNvSpPr/>
          <p:nvPr/>
        </p:nvSpPr>
        <p:spPr>
          <a:xfrm>
            <a:off x="841248" y="1911096"/>
            <a:ext cx="457200" cy="457200"/>
          </a:xfrm>
          <a:prstGeom prst="roundRect">
            <a:avLst>
              <a:gd name="adj" fmla="val 20000"/>
            </a:avLst>
          </a:prstGeom>
          <a:solidFill>
            <a:srgbClr val="0B113A"/>
          </a:solidFill>
          <a:ln/>
        </p:spPr>
        <p:txBody>
          <a:bodyPr/>
          <a:lstStyle/>
          <a:p>
            <a:endParaRPr lang="fr-CA"/>
          </a:p>
        </p:txBody>
      </p:sp>
      <p:sp>
        <p:nvSpPr>
          <p:cNvPr id="7" name="Text 5"/>
          <p:cNvSpPr txBox="1"/>
          <p:nvPr/>
        </p:nvSpPr>
        <p:spPr>
          <a:xfrm>
            <a:off x="841248" y="1911096"/>
            <a:ext cx="457200" cy="457200"/>
          </a:xfrm>
          <a:prstGeom prst="rect">
            <a:avLst/>
          </a:prstGeom>
          <a:noFill/>
          <a:ln/>
        </p:spPr>
        <p:txBody>
          <a:bodyPr wrap="square" lIns="0" tIns="0" rIns="0" bIns="0" rtlCol="0" anchor="ctr"/>
          <a:lstStyle/>
          <a:p>
            <a:pPr marL="0" indent="0" algn="ctr">
              <a:buNone/>
            </a:pPr>
            <a:r>
              <a:rPr lang="en-US" sz="2000" b="1" dirty="0">
                <a:solidFill>
                  <a:srgbClr val="52B782"/>
                </a:solidFill>
                <a:latin typeface="Arial" pitchFamily="34" charset="0"/>
                <a:ea typeface="Arial" pitchFamily="34" charset="-122"/>
                <a:cs typeface="Arial" pitchFamily="34" charset="-120"/>
              </a:rPr>
              <a:t>1</a:t>
            </a:r>
            <a:endParaRPr lang="en-US" sz="2000" dirty="0"/>
          </a:p>
        </p:txBody>
      </p:sp>
      <p:sp>
        <p:nvSpPr>
          <p:cNvPr id="8" name="Text 6"/>
          <p:cNvSpPr txBox="1"/>
          <p:nvPr/>
        </p:nvSpPr>
        <p:spPr>
          <a:xfrm>
            <a:off x="1463040" y="1874520"/>
            <a:ext cx="4206240" cy="548640"/>
          </a:xfrm>
          <a:prstGeom prst="rect">
            <a:avLst/>
          </a:prstGeom>
          <a:noFill/>
          <a:ln/>
        </p:spPr>
        <p:txBody>
          <a:bodyPr wrap="square" lIns="0" tIns="0" rIns="0" bIns="0" rtlCol="0" anchor="ctr"/>
          <a:lstStyle/>
          <a:p>
            <a:pPr marL="0" indent="0">
              <a:lnSpc>
                <a:spcPct val="100000"/>
              </a:lnSpc>
              <a:buNone/>
            </a:pPr>
            <a:r>
              <a:rPr lang="en-US" sz="1500" b="1" dirty="0">
                <a:solidFill>
                  <a:srgbClr val="0057AC"/>
                </a:solidFill>
                <a:latin typeface="Arial" pitchFamily="34" charset="0"/>
                <a:ea typeface="Arial" pitchFamily="34" charset="-122"/>
                <a:cs typeface="Arial" pitchFamily="34" charset="-120"/>
              </a:rPr>
              <a:t>Comité d'évaluation et d'amélioration continue</a:t>
            </a:r>
            <a:endParaRPr lang="en-US" sz="1500" dirty="0"/>
          </a:p>
        </p:txBody>
      </p:sp>
      <p:sp>
        <p:nvSpPr>
          <p:cNvPr id="9" name="Text 7"/>
          <p:cNvSpPr txBox="1"/>
          <p:nvPr/>
        </p:nvSpPr>
        <p:spPr>
          <a:xfrm>
            <a:off x="841248" y="2611701"/>
            <a:ext cx="4754880" cy="960120"/>
          </a:xfrm>
          <a:prstGeom prst="rect">
            <a:avLst/>
          </a:prstGeom>
          <a:noFill/>
          <a:ln/>
        </p:spPr>
        <p:txBody>
          <a:bodyPr wrap="square" lIns="0" tIns="0" rIns="0" bIns="0" rtlCol="0" anchor="ctr"/>
          <a:lstStyle/>
          <a:p>
            <a:pPr marL="0" indent="0">
              <a:lnSpc>
                <a:spcPct val="108000"/>
              </a:lnSpc>
              <a:buNone/>
            </a:pPr>
            <a:r>
              <a:rPr lang="en-US" sz="1250" dirty="0">
                <a:solidFill>
                  <a:srgbClr val="1E2333"/>
                </a:solidFill>
                <a:latin typeface="Arial" pitchFamily="34" charset="0"/>
                <a:ea typeface="Arial" pitchFamily="34" charset="-122"/>
                <a:cs typeface="Arial" pitchFamily="34" charset="-120"/>
              </a:rPr>
              <a:t>Constitution d'un comité facultaire pour pérenniser la fonction, en assurer la cohérence et coordonner la participation des parties prenantes.</a:t>
            </a:r>
            <a:endParaRPr lang="en-US" sz="1250" dirty="0"/>
          </a:p>
        </p:txBody>
      </p:sp>
      <p:sp>
        <p:nvSpPr>
          <p:cNvPr id="10" name="Shape 8"/>
          <p:cNvSpPr/>
          <p:nvPr/>
        </p:nvSpPr>
        <p:spPr>
          <a:xfrm>
            <a:off x="6217920" y="1600200"/>
            <a:ext cx="5394960" cy="1965960"/>
          </a:xfrm>
          <a:prstGeom prst="roundRect">
            <a:avLst>
              <a:gd name="adj" fmla="val 4186"/>
            </a:avLst>
          </a:prstGeom>
          <a:solidFill>
            <a:srgbClr val="E5F0F8"/>
          </a:solidFill>
          <a:ln/>
          <a:effectLst>
            <a:outerShdw blurRad="76200" dist="25400" dir="5400000" algn="bl" rotWithShape="0">
              <a:srgbClr val="A9B4C6">
                <a:alpha val="35000"/>
              </a:srgbClr>
            </a:outerShdw>
          </a:effectLst>
        </p:spPr>
        <p:txBody>
          <a:bodyPr/>
          <a:lstStyle/>
          <a:p>
            <a:endParaRPr lang="fr-CA"/>
          </a:p>
        </p:txBody>
      </p:sp>
      <p:sp>
        <p:nvSpPr>
          <p:cNvPr id="11" name="Shape 9"/>
          <p:cNvSpPr/>
          <p:nvPr/>
        </p:nvSpPr>
        <p:spPr>
          <a:xfrm>
            <a:off x="6510528" y="1911096"/>
            <a:ext cx="457200" cy="457200"/>
          </a:xfrm>
          <a:prstGeom prst="roundRect">
            <a:avLst>
              <a:gd name="adj" fmla="val 20000"/>
            </a:avLst>
          </a:prstGeom>
          <a:solidFill>
            <a:srgbClr val="0B113A"/>
          </a:solidFill>
          <a:ln/>
        </p:spPr>
        <p:txBody>
          <a:bodyPr/>
          <a:lstStyle/>
          <a:p>
            <a:endParaRPr lang="fr-CA"/>
          </a:p>
        </p:txBody>
      </p:sp>
      <p:sp>
        <p:nvSpPr>
          <p:cNvPr id="12" name="Text 10"/>
          <p:cNvSpPr txBox="1"/>
          <p:nvPr/>
        </p:nvSpPr>
        <p:spPr>
          <a:xfrm>
            <a:off x="6510528" y="1911096"/>
            <a:ext cx="457200" cy="457200"/>
          </a:xfrm>
          <a:prstGeom prst="rect">
            <a:avLst/>
          </a:prstGeom>
          <a:noFill/>
          <a:ln/>
        </p:spPr>
        <p:txBody>
          <a:bodyPr wrap="square" lIns="0" tIns="0" rIns="0" bIns="0" rtlCol="0" anchor="ctr"/>
          <a:lstStyle/>
          <a:p>
            <a:pPr marL="0" indent="0" algn="ctr">
              <a:buNone/>
            </a:pPr>
            <a:r>
              <a:rPr lang="en-US" sz="2000" b="1" dirty="0">
                <a:solidFill>
                  <a:srgbClr val="52B782"/>
                </a:solidFill>
                <a:latin typeface="Arial" pitchFamily="34" charset="0"/>
                <a:ea typeface="Arial" pitchFamily="34" charset="-122"/>
                <a:cs typeface="Arial" pitchFamily="34" charset="-120"/>
              </a:rPr>
              <a:t>2</a:t>
            </a:r>
            <a:endParaRPr lang="en-US" sz="2000" dirty="0"/>
          </a:p>
        </p:txBody>
      </p:sp>
      <p:sp>
        <p:nvSpPr>
          <p:cNvPr id="13" name="Text 11"/>
          <p:cNvSpPr txBox="1"/>
          <p:nvPr/>
        </p:nvSpPr>
        <p:spPr>
          <a:xfrm>
            <a:off x="7132320" y="1874520"/>
            <a:ext cx="4206240" cy="548640"/>
          </a:xfrm>
          <a:prstGeom prst="rect">
            <a:avLst/>
          </a:prstGeom>
          <a:noFill/>
          <a:ln/>
        </p:spPr>
        <p:txBody>
          <a:bodyPr wrap="square" lIns="0" tIns="0" rIns="0" bIns="0" rtlCol="0" anchor="ctr"/>
          <a:lstStyle/>
          <a:p>
            <a:pPr marL="0" indent="0">
              <a:lnSpc>
                <a:spcPct val="100000"/>
              </a:lnSpc>
              <a:buNone/>
            </a:pPr>
            <a:r>
              <a:rPr lang="en-US" sz="1500" b="1" dirty="0">
                <a:solidFill>
                  <a:srgbClr val="0057AC"/>
                </a:solidFill>
                <a:latin typeface="Arial" pitchFamily="34" charset="0"/>
                <a:ea typeface="Arial" pitchFamily="34" charset="-122"/>
                <a:cs typeface="Arial" pitchFamily="34" charset="-120"/>
              </a:rPr>
              <a:t>Évaluation du Pharm. D. optimisé</a:t>
            </a:r>
            <a:endParaRPr lang="en-US" sz="1500" dirty="0"/>
          </a:p>
        </p:txBody>
      </p:sp>
      <p:sp>
        <p:nvSpPr>
          <p:cNvPr id="14" name="Text 12"/>
          <p:cNvSpPr txBox="1"/>
          <p:nvPr/>
        </p:nvSpPr>
        <p:spPr>
          <a:xfrm>
            <a:off x="6528816" y="2496312"/>
            <a:ext cx="4754880" cy="960120"/>
          </a:xfrm>
          <a:prstGeom prst="rect">
            <a:avLst/>
          </a:prstGeom>
          <a:noFill/>
          <a:ln/>
        </p:spPr>
        <p:txBody>
          <a:bodyPr wrap="square" lIns="0" tIns="0" rIns="0" bIns="0" rtlCol="0" anchor="ctr"/>
          <a:lstStyle/>
          <a:p>
            <a:pPr marL="0" indent="0">
              <a:lnSpc>
                <a:spcPct val="108000"/>
              </a:lnSpc>
              <a:buNone/>
            </a:pPr>
            <a:r>
              <a:rPr lang="en-US" sz="1250" dirty="0">
                <a:solidFill>
                  <a:srgbClr val="1E2333"/>
                </a:solidFill>
                <a:latin typeface="Arial" pitchFamily="34" charset="0"/>
                <a:cs typeface="Arial" pitchFamily="34" charset="-120"/>
              </a:rPr>
              <a:t>Le BEAC passe de conseiller à responsable de l'évaluation de la mise en œuvre et des effets</a:t>
            </a:r>
            <a:r>
              <a:rPr lang="en-US" sz="1250" dirty="0">
                <a:solidFill>
                  <a:srgbClr val="1E2333"/>
                </a:solidFill>
                <a:latin typeface="Arial" pitchFamily="34" charset="0"/>
                <a:ea typeface="Arial" pitchFamily="34" charset="-122"/>
                <a:cs typeface="Arial" pitchFamily="34" charset="-120"/>
              </a:rPr>
              <a:t>. </a:t>
            </a:r>
            <a:endParaRPr lang="en-US" sz="1250" dirty="0"/>
          </a:p>
        </p:txBody>
      </p:sp>
      <p:sp>
        <p:nvSpPr>
          <p:cNvPr id="15" name="Shape 13"/>
          <p:cNvSpPr/>
          <p:nvPr/>
        </p:nvSpPr>
        <p:spPr>
          <a:xfrm>
            <a:off x="548640" y="3840480"/>
            <a:ext cx="5394960" cy="1965960"/>
          </a:xfrm>
          <a:prstGeom prst="roundRect">
            <a:avLst>
              <a:gd name="adj" fmla="val 4186"/>
            </a:avLst>
          </a:prstGeom>
          <a:solidFill>
            <a:srgbClr val="E5F0F8"/>
          </a:solidFill>
          <a:ln/>
          <a:effectLst>
            <a:outerShdw blurRad="76200" dist="25400" dir="5400000" algn="bl" rotWithShape="0">
              <a:srgbClr val="A9B4C6">
                <a:alpha val="35000"/>
              </a:srgbClr>
            </a:outerShdw>
          </a:effectLst>
        </p:spPr>
        <p:txBody>
          <a:bodyPr/>
          <a:lstStyle/>
          <a:p>
            <a:endParaRPr lang="fr-CA"/>
          </a:p>
        </p:txBody>
      </p:sp>
      <p:sp>
        <p:nvSpPr>
          <p:cNvPr id="16" name="Shape 14"/>
          <p:cNvSpPr/>
          <p:nvPr/>
        </p:nvSpPr>
        <p:spPr>
          <a:xfrm>
            <a:off x="841248" y="4151376"/>
            <a:ext cx="457200" cy="457200"/>
          </a:xfrm>
          <a:prstGeom prst="roundRect">
            <a:avLst>
              <a:gd name="adj" fmla="val 20000"/>
            </a:avLst>
          </a:prstGeom>
          <a:solidFill>
            <a:srgbClr val="0B113A"/>
          </a:solidFill>
          <a:ln/>
        </p:spPr>
        <p:txBody>
          <a:bodyPr/>
          <a:lstStyle/>
          <a:p>
            <a:endParaRPr lang="fr-CA"/>
          </a:p>
        </p:txBody>
      </p:sp>
      <p:sp>
        <p:nvSpPr>
          <p:cNvPr id="17" name="Text 15"/>
          <p:cNvSpPr txBox="1"/>
          <p:nvPr/>
        </p:nvSpPr>
        <p:spPr>
          <a:xfrm>
            <a:off x="841248" y="4151376"/>
            <a:ext cx="457200" cy="457200"/>
          </a:xfrm>
          <a:prstGeom prst="rect">
            <a:avLst/>
          </a:prstGeom>
          <a:noFill/>
          <a:ln/>
        </p:spPr>
        <p:txBody>
          <a:bodyPr wrap="square" lIns="0" tIns="0" rIns="0" bIns="0" rtlCol="0" anchor="ctr"/>
          <a:lstStyle/>
          <a:p>
            <a:pPr marL="0" indent="0" algn="ctr">
              <a:buNone/>
            </a:pPr>
            <a:r>
              <a:rPr lang="en-US" sz="2000" b="1" dirty="0">
                <a:solidFill>
                  <a:srgbClr val="52B782"/>
                </a:solidFill>
                <a:latin typeface="Arial" pitchFamily="34" charset="0"/>
                <a:ea typeface="Arial" pitchFamily="34" charset="-122"/>
                <a:cs typeface="Arial" pitchFamily="34" charset="-120"/>
              </a:rPr>
              <a:t>3</a:t>
            </a:r>
            <a:endParaRPr lang="en-US" sz="2000" dirty="0"/>
          </a:p>
        </p:txBody>
      </p:sp>
      <p:sp>
        <p:nvSpPr>
          <p:cNvPr id="18" name="Text 16"/>
          <p:cNvSpPr txBox="1"/>
          <p:nvPr/>
        </p:nvSpPr>
        <p:spPr>
          <a:xfrm>
            <a:off x="1463040" y="4114800"/>
            <a:ext cx="4206240" cy="548640"/>
          </a:xfrm>
          <a:prstGeom prst="rect">
            <a:avLst/>
          </a:prstGeom>
          <a:noFill/>
          <a:ln/>
        </p:spPr>
        <p:txBody>
          <a:bodyPr wrap="square" lIns="0" tIns="0" rIns="0" bIns="0" rtlCol="0" anchor="ctr"/>
          <a:lstStyle/>
          <a:p>
            <a:pPr marL="0" indent="0">
              <a:lnSpc>
                <a:spcPct val="100000"/>
              </a:lnSpc>
              <a:buNone/>
            </a:pPr>
            <a:r>
              <a:rPr lang="en-US" sz="1500" b="1" dirty="0">
                <a:solidFill>
                  <a:srgbClr val="0057AC"/>
                </a:solidFill>
                <a:latin typeface="Arial" pitchFamily="34" charset="0"/>
                <a:ea typeface="Arial" pitchFamily="34" charset="-122"/>
                <a:cs typeface="Arial" pitchFamily="34" charset="-120"/>
              </a:rPr>
              <a:t>Évaluation du BSBP</a:t>
            </a:r>
            <a:endParaRPr lang="en-US" sz="1500" dirty="0"/>
          </a:p>
        </p:txBody>
      </p:sp>
      <p:sp>
        <p:nvSpPr>
          <p:cNvPr id="19" name="Text 17"/>
          <p:cNvSpPr txBox="1"/>
          <p:nvPr/>
        </p:nvSpPr>
        <p:spPr>
          <a:xfrm>
            <a:off x="859536" y="4736592"/>
            <a:ext cx="4754880" cy="960120"/>
          </a:xfrm>
          <a:prstGeom prst="rect">
            <a:avLst/>
          </a:prstGeom>
          <a:noFill/>
          <a:ln/>
        </p:spPr>
        <p:txBody>
          <a:bodyPr wrap="square" lIns="0" tIns="0" rIns="0" bIns="0" rtlCol="0" anchor="ctr"/>
          <a:lstStyle/>
          <a:p>
            <a:pPr marL="0" indent="0">
              <a:lnSpc>
                <a:spcPct val="108000"/>
              </a:lnSpc>
              <a:buNone/>
            </a:pPr>
            <a:r>
              <a:rPr lang="fr-CA" sz="1250" noProof="0" dirty="0">
                <a:solidFill>
                  <a:srgbClr val="1E2333"/>
                </a:solidFill>
                <a:latin typeface="Arial" pitchFamily="34" charset="0"/>
                <a:ea typeface="Arial" pitchFamily="34" charset="-122"/>
                <a:cs typeface="Arial" pitchFamily="34" charset="-120"/>
              </a:rPr>
              <a:t>Poursuite de l'évaluation de la refonte: sondage annuel d'expérience étudiante et sondages d'appréciation de stage (stagiaires et maîtres de stage), sondage de sortie et appareillage des données secondaires.</a:t>
            </a:r>
            <a:endParaRPr lang="fr-CA" sz="1250" noProof="0" dirty="0"/>
          </a:p>
        </p:txBody>
      </p:sp>
      <p:sp>
        <p:nvSpPr>
          <p:cNvPr id="20" name="Shape 18"/>
          <p:cNvSpPr/>
          <p:nvPr/>
        </p:nvSpPr>
        <p:spPr>
          <a:xfrm>
            <a:off x="6217920" y="3840480"/>
            <a:ext cx="5394960" cy="1965960"/>
          </a:xfrm>
          <a:prstGeom prst="roundRect">
            <a:avLst>
              <a:gd name="adj" fmla="val 4186"/>
            </a:avLst>
          </a:prstGeom>
          <a:solidFill>
            <a:srgbClr val="E5F0F8"/>
          </a:solidFill>
          <a:ln/>
          <a:effectLst>
            <a:outerShdw blurRad="76200" dist="25400" dir="5400000" algn="bl" rotWithShape="0">
              <a:srgbClr val="A9B4C6">
                <a:alpha val="35000"/>
              </a:srgbClr>
            </a:outerShdw>
          </a:effectLst>
        </p:spPr>
        <p:txBody>
          <a:bodyPr/>
          <a:lstStyle/>
          <a:p>
            <a:endParaRPr lang="fr-CA"/>
          </a:p>
        </p:txBody>
      </p:sp>
      <p:sp>
        <p:nvSpPr>
          <p:cNvPr id="21" name="Shape 19"/>
          <p:cNvSpPr/>
          <p:nvPr/>
        </p:nvSpPr>
        <p:spPr>
          <a:xfrm>
            <a:off x="6510528" y="4151376"/>
            <a:ext cx="457200" cy="457200"/>
          </a:xfrm>
          <a:prstGeom prst="roundRect">
            <a:avLst>
              <a:gd name="adj" fmla="val 20000"/>
            </a:avLst>
          </a:prstGeom>
          <a:solidFill>
            <a:srgbClr val="0B113A"/>
          </a:solidFill>
          <a:ln/>
        </p:spPr>
        <p:txBody>
          <a:bodyPr/>
          <a:lstStyle/>
          <a:p>
            <a:endParaRPr lang="fr-CA"/>
          </a:p>
        </p:txBody>
      </p:sp>
      <p:sp>
        <p:nvSpPr>
          <p:cNvPr id="22" name="Text 20"/>
          <p:cNvSpPr txBox="1"/>
          <p:nvPr/>
        </p:nvSpPr>
        <p:spPr>
          <a:xfrm>
            <a:off x="6510528" y="4151376"/>
            <a:ext cx="457200" cy="457200"/>
          </a:xfrm>
          <a:prstGeom prst="rect">
            <a:avLst/>
          </a:prstGeom>
          <a:noFill/>
          <a:ln/>
        </p:spPr>
        <p:txBody>
          <a:bodyPr wrap="square" lIns="0" tIns="0" rIns="0" bIns="0" rtlCol="0" anchor="ctr"/>
          <a:lstStyle/>
          <a:p>
            <a:pPr marL="0" indent="0" algn="ctr">
              <a:buNone/>
            </a:pPr>
            <a:r>
              <a:rPr lang="en-US" sz="2000" b="1" dirty="0">
                <a:solidFill>
                  <a:srgbClr val="52B782"/>
                </a:solidFill>
                <a:latin typeface="Arial" pitchFamily="34" charset="0"/>
                <a:ea typeface="Arial" pitchFamily="34" charset="-122"/>
                <a:cs typeface="Arial" pitchFamily="34" charset="-120"/>
              </a:rPr>
              <a:t>4</a:t>
            </a:r>
            <a:endParaRPr lang="en-US" sz="2000" dirty="0"/>
          </a:p>
        </p:txBody>
      </p:sp>
      <p:sp>
        <p:nvSpPr>
          <p:cNvPr id="23" name="Text 21"/>
          <p:cNvSpPr txBox="1"/>
          <p:nvPr/>
        </p:nvSpPr>
        <p:spPr>
          <a:xfrm>
            <a:off x="7132320" y="4114800"/>
            <a:ext cx="4206240" cy="548640"/>
          </a:xfrm>
          <a:prstGeom prst="rect">
            <a:avLst/>
          </a:prstGeom>
          <a:noFill/>
          <a:ln/>
        </p:spPr>
        <p:txBody>
          <a:bodyPr wrap="square" lIns="0" tIns="0" rIns="0" bIns="0" rtlCol="0" anchor="ctr"/>
          <a:lstStyle/>
          <a:p>
            <a:pPr marL="0" indent="0">
              <a:lnSpc>
                <a:spcPct val="100000"/>
              </a:lnSpc>
              <a:buNone/>
            </a:pPr>
            <a:r>
              <a:rPr lang="en-US" sz="1500" b="1" dirty="0">
                <a:solidFill>
                  <a:srgbClr val="0057AC"/>
                </a:solidFill>
                <a:latin typeface="Arial" pitchFamily="34" charset="0"/>
                <a:ea typeface="Arial" pitchFamily="34" charset="-122"/>
                <a:cs typeface="Arial" pitchFamily="34" charset="-120"/>
              </a:rPr>
              <a:t>Consultation sur le bien-être étudiant</a:t>
            </a:r>
            <a:endParaRPr lang="en-US" sz="1500" dirty="0"/>
          </a:p>
        </p:txBody>
      </p:sp>
      <p:sp>
        <p:nvSpPr>
          <p:cNvPr id="24" name="Text 22"/>
          <p:cNvSpPr txBox="1"/>
          <p:nvPr/>
        </p:nvSpPr>
        <p:spPr>
          <a:xfrm>
            <a:off x="6528816" y="4736592"/>
            <a:ext cx="4754880" cy="960120"/>
          </a:xfrm>
          <a:prstGeom prst="rect">
            <a:avLst/>
          </a:prstGeom>
          <a:noFill/>
          <a:ln/>
        </p:spPr>
        <p:txBody>
          <a:bodyPr wrap="square" lIns="0" tIns="0" rIns="0" bIns="0" rtlCol="0" anchor="ctr"/>
          <a:lstStyle/>
          <a:p>
            <a:pPr marL="0" indent="0">
              <a:lnSpc>
                <a:spcPct val="108000"/>
              </a:lnSpc>
              <a:buNone/>
            </a:pPr>
            <a:r>
              <a:rPr lang="fr-CA" sz="1250" noProof="0" dirty="0">
                <a:solidFill>
                  <a:srgbClr val="1E2333"/>
                </a:solidFill>
                <a:latin typeface="Arial" pitchFamily="34" charset="0"/>
                <a:ea typeface="Arial" pitchFamily="34" charset="-122"/>
                <a:cs typeface="Arial" pitchFamily="34" charset="-120"/>
              </a:rPr>
              <a:t>Repenser l’étude du bien-être des étudiantes et étudiants au sein de la faculté</a:t>
            </a:r>
            <a:r>
              <a:rPr lang="en-US" sz="1250" dirty="0">
                <a:solidFill>
                  <a:srgbClr val="1E2333"/>
                </a:solidFill>
                <a:latin typeface="Arial" pitchFamily="34" charset="0"/>
                <a:ea typeface="Arial" pitchFamily="34" charset="-122"/>
                <a:cs typeface="Arial" pitchFamily="34" charset="-120"/>
              </a:rPr>
              <a:t>.</a:t>
            </a:r>
            <a:endParaRPr lang="en-US" sz="1250" dirty="0"/>
          </a:p>
        </p:txBody>
      </p:sp>
      <p:sp>
        <p:nvSpPr>
          <p:cNvPr id="25" name="Text 23"/>
          <p:cNvSpPr txBox="1"/>
          <p:nvPr/>
        </p:nvSpPr>
        <p:spPr>
          <a:xfrm>
            <a:off x="548640" y="6419088"/>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Arial" pitchFamily="34" charset="0"/>
                <a:ea typeface="Arial" pitchFamily="34" charset="-122"/>
                <a:cs typeface="Arial" pitchFamily="34" charset="-120"/>
              </a:rPr>
              <a:t>BEAC — Planification 2026-2027</a:t>
            </a:r>
            <a:endParaRPr lang="en-US" sz="900" dirty="0"/>
          </a:p>
        </p:txBody>
      </p:sp>
      <p:sp>
        <p:nvSpPr>
          <p:cNvPr id="26" name="Text 24"/>
          <p:cNvSpPr txBox="1"/>
          <p:nvPr/>
        </p:nvSpPr>
        <p:spPr>
          <a:xfrm>
            <a:off x="11338560" y="6419088"/>
            <a:ext cx="457200" cy="274320"/>
          </a:xfrm>
          <a:prstGeom prst="rect">
            <a:avLst/>
          </a:prstGeom>
          <a:noFill/>
          <a:ln/>
        </p:spPr>
        <p:txBody>
          <a:bodyPr wrap="square" lIns="0" tIns="0" rIns="0" bIns="0" rtlCol="0" anchor="ctr"/>
          <a:lstStyle/>
          <a:p>
            <a:pPr marL="0" indent="0" algn="r">
              <a:buNone/>
            </a:pPr>
            <a:r>
              <a:rPr lang="en-US" sz="900" dirty="0">
                <a:solidFill>
                  <a:srgbClr val="5B6172"/>
                </a:solidFill>
                <a:latin typeface="Arial" pitchFamily="34" charset="0"/>
                <a:ea typeface="Arial" pitchFamily="34" charset="-122"/>
                <a:cs typeface="Arial" pitchFamily="34" charset="-120"/>
              </a:rPr>
              <a:t>8</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custDataLst>
              <p:tags r:id="rId1"/>
            </p:custDataLst>
          </p:nvPr>
        </p:nvSpPr>
        <p:spPr>
          <a:xfrm>
            <a:off x="548640" y="566928"/>
            <a:ext cx="201168" cy="201168"/>
          </a:xfrm>
          <a:prstGeom prst="roundRect">
            <a:avLst>
              <a:gd name="adj" fmla="val 18182"/>
            </a:avLst>
          </a:prstGeom>
          <a:solidFill>
            <a:srgbClr val="52B782"/>
          </a:solidFill>
          <a:ln/>
        </p:spPr>
        <p:txBody>
          <a:bodyPr/>
          <a:lstStyle/>
          <a:p>
            <a:endParaRPr lang="fr-CA"/>
          </a:p>
        </p:txBody>
      </p:sp>
      <p:sp>
        <p:nvSpPr>
          <p:cNvPr id="3" name="Text 1"/>
          <p:cNvSpPr txBox="1"/>
          <p:nvPr>
            <p:custDataLst>
              <p:tags r:id="rId2"/>
            </p:custDataLst>
          </p:nvPr>
        </p:nvSpPr>
        <p:spPr>
          <a:xfrm>
            <a:off x="868680" y="384048"/>
            <a:ext cx="10789920" cy="640080"/>
          </a:xfrm>
          <a:prstGeom prst="rect">
            <a:avLst/>
          </a:prstGeom>
          <a:noFill/>
          <a:ln/>
        </p:spPr>
        <p:txBody>
          <a:bodyPr wrap="square" lIns="0" tIns="0" rIns="0" bIns="0" rtlCol="0" anchor="ctr"/>
          <a:lstStyle/>
          <a:p>
            <a:pPr marL="0" indent="0">
              <a:buNone/>
            </a:pPr>
            <a:r>
              <a:rPr lang="fr-CA" sz="3000" b="1" noProof="0" dirty="0">
                <a:solidFill>
                  <a:srgbClr val="0B113A"/>
                </a:solidFill>
                <a:latin typeface="Arial" pitchFamily="34" charset="0"/>
                <a:ea typeface="Arial" pitchFamily="34" charset="-122"/>
                <a:cs typeface="Arial" pitchFamily="34" charset="-120"/>
              </a:rPr>
              <a:t>Nouveaux partenaires</a:t>
            </a:r>
            <a:endParaRPr lang="fr-CA" sz="3000" noProof="0" dirty="0"/>
          </a:p>
        </p:txBody>
      </p:sp>
      <p:sp>
        <p:nvSpPr>
          <p:cNvPr id="10" name="Shape 8"/>
          <p:cNvSpPr/>
          <p:nvPr>
            <p:custDataLst>
              <p:tags r:id="rId3"/>
            </p:custDataLst>
          </p:nvPr>
        </p:nvSpPr>
        <p:spPr>
          <a:xfrm>
            <a:off x="548640" y="1734055"/>
            <a:ext cx="5394960" cy="1965960"/>
          </a:xfrm>
          <a:prstGeom prst="roundRect">
            <a:avLst>
              <a:gd name="adj" fmla="val 4186"/>
            </a:avLst>
          </a:prstGeom>
          <a:solidFill>
            <a:srgbClr val="FFFFFF"/>
          </a:solidFill>
          <a:ln/>
          <a:effectLst>
            <a:outerShdw blurRad="76200" dist="25400" dir="5400000" algn="bl" rotWithShape="0">
              <a:srgbClr val="A9B4C6">
                <a:alpha val="35000"/>
              </a:srgbClr>
            </a:outerShdw>
          </a:effectLst>
        </p:spPr>
        <p:txBody>
          <a:bodyPr/>
          <a:lstStyle/>
          <a:p>
            <a:endParaRPr lang="fr-CA"/>
          </a:p>
        </p:txBody>
      </p:sp>
      <p:sp>
        <p:nvSpPr>
          <p:cNvPr id="11" name="Shape 9"/>
          <p:cNvSpPr/>
          <p:nvPr>
            <p:custDataLst>
              <p:tags r:id="rId4"/>
            </p:custDataLst>
          </p:nvPr>
        </p:nvSpPr>
        <p:spPr>
          <a:xfrm>
            <a:off x="548640" y="1734055"/>
            <a:ext cx="5394960" cy="1965960"/>
          </a:xfrm>
          <a:prstGeom prst="roundRect">
            <a:avLst>
              <a:gd name="adj" fmla="val 4186"/>
            </a:avLst>
          </a:prstGeom>
          <a:ln w="22225">
            <a:solidFill>
              <a:srgbClr val="E5F0F8"/>
            </a:solidFill>
            <a:prstDash val="solid"/>
          </a:ln>
        </p:spPr>
        <p:txBody>
          <a:bodyPr/>
          <a:lstStyle/>
          <a:p>
            <a:endParaRPr lang="fr-CA"/>
          </a:p>
        </p:txBody>
      </p:sp>
      <p:sp>
        <p:nvSpPr>
          <p:cNvPr id="12" name="Shape 10"/>
          <p:cNvSpPr/>
          <p:nvPr>
            <p:custDataLst>
              <p:tags r:id="rId5"/>
            </p:custDataLst>
          </p:nvPr>
        </p:nvSpPr>
        <p:spPr>
          <a:xfrm>
            <a:off x="841248" y="2044951"/>
            <a:ext cx="457200" cy="457200"/>
          </a:xfrm>
          <a:prstGeom prst="roundRect">
            <a:avLst>
              <a:gd name="adj" fmla="val 20000"/>
            </a:avLst>
          </a:prstGeom>
          <a:solidFill>
            <a:srgbClr val="52B782"/>
          </a:solidFill>
          <a:ln/>
        </p:spPr>
        <p:txBody>
          <a:bodyPr/>
          <a:lstStyle/>
          <a:p>
            <a:endParaRPr lang="fr-CA"/>
          </a:p>
        </p:txBody>
      </p:sp>
      <p:sp>
        <p:nvSpPr>
          <p:cNvPr id="13" name="Text 11"/>
          <p:cNvSpPr txBox="1"/>
          <p:nvPr>
            <p:custDataLst>
              <p:tags r:id="rId6"/>
            </p:custDataLst>
          </p:nvPr>
        </p:nvSpPr>
        <p:spPr>
          <a:xfrm>
            <a:off x="841248" y="1999231"/>
            <a:ext cx="457200" cy="457200"/>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itchFamily="34" charset="0"/>
                <a:ea typeface="Arial" pitchFamily="34" charset="-122"/>
                <a:cs typeface="Arial" pitchFamily="34" charset="-120"/>
              </a:rPr>
              <a:t>+</a:t>
            </a:r>
            <a:endParaRPr lang="en-US" sz="2400" dirty="0"/>
          </a:p>
        </p:txBody>
      </p:sp>
      <p:sp>
        <p:nvSpPr>
          <p:cNvPr id="14" name="Text 12"/>
          <p:cNvSpPr txBox="1"/>
          <p:nvPr>
            <p:custDataLst>
              <p:tags r:id="rId7"/>
            </p:custDataLst>
          </p:nvPr>
        </p:nvSpPr>
        <p:spPr>
          <a:xfrm>
            <a:off x="1463040" y="2026663"/>
            <a:ext cx="4206240" cy="502920"/>
          </a:xfrm>
          <a:prstGeom prst="rect">
            <a:avLst/>
          </a:prstGeom>
          <a:noFill/>
          <a:ln/>
        </p:spPr>
        <p:txBody>
          <a:bodyPr wrap="square" lIns="0" tIns="0" rIns="0" bIns="0" rtlCol="0" anchor="ctr"/>
          <a:lstStyle/>
          <a:p>
            <a:pPr marL="0" indent="0">
              <a:buNone/>
            </a:pPr>
            <a:r>
              <a:rPr lang="en-US" sz="1600" b="1" dirty="0">
                <a:solidFill>
                  <a:srgbClr val="0B113A"/>
                </a:solidFill>
                <a:latin typeface="Arial" pitchFamily="34" charset="0"/>
                <a:ea typeface="Arial" pitchFamily="34" charset="-122"/>
                <a:cs typeface="Arial" pitchFamily="34" charset="-120"/>
              </a:rPr>
              <a:t>Un cinquième programme partenaire</a:t>
            </a:r>
            <a:endParaRPr lang="en-US" sz="1600" dirty="0"/>
          </a:p>
        </p:txBody>
      </p:sp>
      <p:sp>
        <p:nvSpPr>
          <p:cNvPr id="15" name="Text 13"/>
          <p:cNvSpPr txBox="1"/>
          <p:nvPr>
            <p:custDataLst>
              <p:tags r:id="rId8"/>
            </p:custDataLst>
          </p:nvPr>
        </p:nvSpPr>
        <p:spPr>
          <a:xfrm>
            <a:off x="859536" y="2602735"/>
            <a:ext cx="4754880" cy="960120"/>
          </a:xfrm>
          <a:prstGeom prst="rect">
            <a:avLst/>
          </a:prstGeom>
          <a:noFill/>
          <a:ln/>
        </p:spPr>
        <p:txBody>
          <a:bodyPr wrap="square" lIns="0" tIns="0" rIns="0" bIns="0" rtlCol="0" anchor="ctr"/>
          <a:lstStyle/>
          <a:p>
            <a:pPr marL="0" indent="0">
              <a:lnSpc>
                <a:spcPct val="108000"/>
              </a:lnSpc>
              <a:buNone/>
            </a:pPr>
            <a:r>
              <a:rPr lang="en-US" sz="1250" dirty="0">
                <a:solidFill>
                  <a:srgbClr val="1E2333"/>
                </a:solidFill>
                <a:latin typeface="Arial" pitchFamily="34" charset="0"/>
                <a:ea typeface="Arial" pitchFamily="34" charset="-122"/>
                <a:cs typeface="Arial" pitchFamily="34" charset="-120"/>
              </a:rPr>
              <a:t>Intégration du microprogramme de gestion en pharmacie d'officine à la planification, avec élaboration d'indicateurs de mesure des compétences.</a:t>
            </a:r>
            <a:endParaRPr lang="en-US" sz="1250" dirty="0"/>
          </a:p>
        </p:txBody>
      </p:sp>
      <p:sp>
        <p:nvSpPr>
          <p:cNvPr id="16" name="Shape 14"/>
          <p:cNvSpPr/>
          <p:nvPr>
            <p:custDataLst>
              <p:tags r:id="rId9"/>
            </p:custDataLst>
          </p:nvPr>
        </p:nvSpPr>
        <p:spPr>
          <a:xfrm>
            <a:off x="6199632" y="1734055"/>
            <a:ext cx="5394960" cy="1965960"/>
          </a:xfrm>
          <a:prstGeom prst="roundRect">
            <a:avLst>
              <a:gd name="adj" fmla="val 4186"/>
            </a:avLst>
          </a:prstGeom>
          <a:solidFill>
            <a:srgbClr val="FFFFFF"/>
          </a:solidFill>
          <a:ln/>
          <a:effectLst>
            <a:outerShdw blurRad="76200" dist="25400" dir="5400000" algn="bl" rotWithShape="0">
              <a:srgbClr val="A9B4C6">
                <a:alpha val="35000"/>
              </a:srgbClr>
            </a:outerShdw>
          </a:effectLst>
        </p:spPr>
        <p:txBody>
          <a:bodyPr/>
          <a:lstStyle/>
          <a:p>
            <a:endParaRPr lang="fr-CA"/>
          </a:p>
        </p:txBody>
      </p:sp>
      <p:sp>
        <p:nvSpPr>
          <p:cNvPr id="17" name="Shape 15"/>
          <p:cNvSpPr/>
          <p:nvPr>
            <p:custDataLst>
              <p:tags r:id="rId10"/>
            </p:custDataLst>
          </p:nvPr>
        </p:nvSpPr>
        <p:spPr>
          <a:xfrm>
            <a:off x="6199632" y="1734055"/>
            <a:ext cx="5394960" cy="1965960"/>
          </a:xfrm>
          <a:prstGeom prst="roundRect">
            <a:avLst>
              <a:gd name="adj" fmla="val 4186"/>
            </a:avLst>
          </a:prstGeom>
          <a:ln w="22225">
            <a:solidFill>
              <a:srgbClr val="E5F0F8"/>
            </a:solidFill>
            <a:prstDash val="solid"/>
          </a:ln>
        </p:spPr>
        <p:txBody>
          <a:bodyPr/>
          <a:lstStyle/>
          <a:p>
            <a:endParaRPr lang="fr-CA"/>
          </a:p>
        </p:txBody>
      </p:sp>
      <p:sp>
        <p:nvSpPr>
          <p:cNvPr id="18" name="Shape 16"/>
          <p:cNvSpPr/>
          <p:nvPr>
            <p:custDataLst>
              <p:tags r:id="rId11"/>
            </p:custDataLst>
          </p:nvPr>
        </p:nvSpPr>
        <p:spPr>
          <a:xfrm>
            <a:off x="6492240" y="2044951"/>
            <a:ext cx="457200" cy="457200"/>
          </a:xfrm>
          <a:prstGeom prst="roundRect">
            <a:avLst>
              <a:gd name="adj" fmla="val 20000"/>
            </a:avLst>
          </a:prstGeom>
          <a:solidFill>
            <a:srgbClr val="52B782"/>
          </a:solidFill>
          <a:ln/>
        </p:spPr>
        <p:txBody>
          <a:bodyPr/>
          <a:lstStyle/>
          <a:p>
            <a:endParaRPr lang="fr-CA"/>
          </a:p>
        </p:txBody>
      </p:sp>
      <p:sp>
        <p:nvSpPr>
          <p:cNvPr id="19" name="Text 17"/>
          <p:cNvSpPr txBox="1"/>
          <p:nvPr>
            <p:custDataLst>
              <p:tags r:id="rId12"/>
            </p:custDataLst>
          </p:nvPr>
        </p:nvSpPr>
        <p:spPr>
          <a:xfrm>
            <a:off x="6492240" y="1999231"/>
            <a:ext cx="457200" cy="457200"/>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itchFamily="34" charset="0"/>
                <a:ea typeface="Arial" pitchFamily="34" charset="-122"/>
                <a:cs typeface="Arial" pitchFamily="34" charset="-120"/>
              </a:rPr>
              <a:t>+</a:t>
            </a:r>
            <a:endParaRPr lang="en-US" sz="2400" dirty="0"/>
          </a:p>
        </p:txBody>
      </p:sp>
      <p:sp>
        <p:nvSpPr>
          <p:cNvPr id="20" name="Text 18"/>
          <p:cNvSpPr txBox="1"/>
          <p:nvPr>
            <p:custDataLst>
              <p:tags r:id="rId13"/>
            </p:custDataLst>
          </p:nvPr>
        </p:nvSpPr>
        <p:spPr>
          <a:xfrm>
            <a:off x="7114032" y="2026663"/>
            <a:ext cx="4206240" cy="502920"/>
          </a:xfrm>
          <a:prstGeom prst="rect">
            <a:avLst/>
          </a:prstGeom>
          <a:noFill/>
          <a:ln/>
        </p:spPr>
        <p:txBody>
          <a:bodyPr wrap="square" lIns="0" tIns="0" rIns="0" bIns="0" rtlCol="0" anchor="ctr"/>
          <a:lstStyle/>
          <a:p>
            <a:pPr marL="0" indent="0">
              <a:buNone/>
            </a:pPr>
            <a:r>
              <a:rPr lang="fr-CA" sz="1600" b="1" noProof="0" dirty="0">
                <a:solidFill>
                  <a:srgbClr val="0B113A"/>
                </a:solidFill>
                <a:latin typeface="Arial" pitchFamily="34" charset="0"/>
                <a:ea typeface="Arial" pitchFamily="34" charset="-122"/>
                <a:cs typeface="Arial" pitchFamily="34" charset="-120"/>
              </a:rPr>
              <a:t>Équipes de recherche financées par les Alliés</a:t>
            </a:r>
            <a:endParaRPr lang="fr-CA" sz="1600" noProof="0" dirty="0"/>
          </a:p>
        </p:txBody>
      </p:sp>
      <p:sp>
        <p:nvSpPr>
          <p:cNvPr id="21" name="Text 19"/>
          <p:cNvSpPr txBox="1"/>
          <p:nvPr>
            <p:custDataLst>
              <p:tags r:id="rId14"/>
            </p:custDataLst>
          </p:nvPr>
        </p:nvSpPr>
        <p:spPr>
          <a:xfrm>
            <a:off x="6510528" y="2602735"/>
            <a:ext cx="4754880" cy="960120"/>
          </a:xfrm>
          <a:prstGeom prst="rect">
            <a:avLst/>
          </a:prstGeom>
          <a:noFill/>
          <a:ln/>
        </p:spPr>
        <p:txBody>
          <a:bodyPr wrap="square" lIns="0" tIns="0" rIns="0" bIns="0" rtlCol="0" anchor="ctr"/>
          <a:lstStyle/>
          <a:p>
            <a:pPr marL="0" indent="0">
              <a:lnSpc>
                <a:spcPct val="108000"/>
              </a:lnSpc>
              <a:buNone/>
            </a:pPr>
            <a:r>
              <a:rPr lang="fr-CA" sz="1250" noProof="0" dirty="0">
                <a:solidFill>
                  <a:srgbClr val="1E2333"/>
                </a:solidFill>
                <a:latin typeface="Arial" pitchFamily="34" charset="0"/>
                <a:ea typeface="Arial" pitchFamily="34" charset="-122"/>
                <a:cs typeface="Arial" pitchFamily="34" charset="-120"/>
              </a:rPr>
              <a:t>Volet évaluation confié au BEAC: clinique vaccinale et optimisation des compétences en pédiatrie et gériatrie (Pharm. D.).</a:t>
            </a:r>
            <a:endParaRPr lang="fr-CA" sz="1250" noProof="0" dirty="0"/>
          </a:p>
        </p:txBody>
      </p:sp>
      <p:sp>
        <p:nvSpPr>
          <p:cNvPr id="22" name="Shape 20"/>
          <p:cNvSpPr/>
          <p:nvPr>
            <p:custDataLst>
              <p:tags r:id="rId15"/>
            </p:custDataLst>
          </p:nvPr>
        </p:nvSpPr>
        <p:spPr>
          <a:xfrm>
            <a:off x="3520440" y="3993174"/>
            <a:ext cx="5394960" cy="1965960"/>
          </a:xfrm>
          <a:prstGeom prst="roundRect">
            <a:avLst>
              <a:gd name="adj" fmla="val 4186"/>
            </a:avLst>
          </a:prstGeom>
          <a:solidFill>
            <a:srgbClr val="FFFFFF"/>
          </a:solidFill>
          <a:ln/>
          <a:effectLst>
            <a:outerShdw blurRad="76200" dist="25400" dir="5400000" algn="bl" rotWithShape="0">
              <a:srgbClr val="A9B4C6">
                <a:alpha val="35000"/>
              </a:srgbClr>
            </a:outerShdw>
          </a:effectLst>
        </p:spPr>
        <p:txBody>
          <a:bodyPr/>
          <a:lstStyle/>
          <a:p>
            <a:endParaRPr lang="fr-CA"/>
          </a:p>
        </p:txBody>
      </p:sp>
      <p:sp>
        <p:nvSpPr>
          <p:cNvPr id="23" name="Shape 21"/>
          <p:cNvSpPr/>
          <p:nvPr>
            <p:custDataLst>
              <p:tags r:id="rId16"/>
            </p:custDataLst>
          </p:nvPr>
        </p:nvSpPr>
        <p:spPr>
          <a:xfrm>
            <a:off x="3520440" y="3993174"/>
            <a:ext cx="5394960" cy="1965960"/>
          </a:xfrm>
          <a:prstGeom prst="roundRect">
            <a:avLst>
              <a:gd name="adj" fmla="val 4186"/>
            </a:avLst>
          </a:prstGeom>
          <a:ln w="22225">
            <a:solidFill>
              <a:srgbClr val="E5F0F8"/>
            </a:solidFill>
            <a:prstDash val="solid"/>
          </a:ln>
        </p:spPr>
        <p:txBody>
          <a:bodyPr/>
          <a:lstStyle/>
          <a:p>
            <a:endParaRPr lang="fr-CA"/>
          </a:p>
        </p:txBody>
      </p:sp>
      <p:sp>
        <p:nvSpPr>
          <p:cNvPr id="24" name="Shape 22"/>
          <p:cNvSpPr/>
          <p:nvPr>
            <p:custDataLst>
              <p:tags r:id="rId17"/>
            </p:custDataLst>
          </p:nvPr>
        </p:nvSpPr>
        <p:spPr>
          <a:xfrm>
            <a:off x="3813048" y="4304070"/>
            <a:ext cx="457200" cy="457200"/>
          </a:xfrm>
          <a:prstGeom prst="roundRect">
            <a:avLst>
              <a:gd name="adj" fmla="val 20000"/>
            </a:avLst>
          </a:prstGeom>
          <a:solidFill>
            <a:srgbClr val="52B782"/>
          </a:solidFill>
          <a:ln/>
        </p:spPr>
        <p:txBody>
          <a:bodyPr/>
          <a:lstStyle/>
          <a:p>
            <a:endParaRPr lang="fr-CA"/>
          </a:p>
        </p:txBody>
      </p:sp>
      <p:sp>
        <p:nvSpPr>
          <p:cNvPr id="25" name="Text 23"/>
          <p:cNvSpPr txBox="1"/>
          <p:nvPr>
            <p:custDataLst>
              <p:tags r:id="rId18"/>
            </p:custDataLst>
          </p:nvPr>
        </p:nvSpPr>
        <p:spPr>
          <a:xfrm>
            <a:off x="3813048" y="4258350"/>
            <a:ext cx="457200" cy="457200"/>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itchFamily="34" charset="0"/>
                <a:ea typeface="Arial" pitchFamily="34" charset="-122"/>
                <a:cs typeface="Arial" pitchFamily="34" charset="-120"/>
              </a:rPr>
              <a:t>+</a:t>
            </a:r>
            <a:endParaRPr lang="en-US" sz="2400" dirty="0"/>
          </a:p>
        </p:txBody>
      </p:sp>
      <p:sp>
        <p:nvSpPr>
          <p:cNvPr id="26" name="Text 24"/>
          <p:cNvSpPr txBox="1"/>
          <p:nvPr>
            <p:custDataLst>
              <p:tags r:id="rId19"/>
            </p:custDataLst>
          </p:nvPr>
        </p:nvSpPr>
        <p:spPr>
          <a:xfrm>
            <a:off x="4434840" y="4285782"/>
            <a:ext cx="4206240" cy="502920"/>
          </a:xfrm>
          <a:prstGeom prst="rect">
            <a:avLst/>
          </a:prstGeom>
          <a:noFill/>
          <a:ln/>
        </p:spPr>
        <p:txBody>
          <a:bodyPr wrap="square" lIns="0" tIns="0" rIns="0" bIns="0" rtlCol="0" anchor="ctr"/>
          <a:lstStyle/>
          <a:p>
            <a:pPr marL="0" indent="0">
              <a:buNone/>
            </a:pPr>
            <a:r>
              <a:rPr lang="fr-CA" sz="1600" b="1" noProof="0" dirty="0">
                <a:solidFill>
                  <a:srgbClr val="0B113A"/>
                </a:solidFill>
                <a:latin typeface="Arial" pitchFamily="34" charset="0"/>
                <a:ea typeface="Arial" pitchFamily="34" charset="-122"/>
                <a:cs typeface="Arial" pitchFamily="34" charset="-120"/>
              </a:rPr>
              <a:t>Bureau d’aide aux étudiantes et étudiants</a:t>
            </a:r>
            <a:endParaRPr lang="fr-CA" sz="1600" noProof="0" dirty="0"/>
          </a:p>
        </p:txBody>
      </p:sp>
      <p:sp>
        <p:nvSpPr>
          <p:cNvPr id="27" name="Text 25"/>
          <p:cNvSpPr txBox="1"/>
          <p:nvPr>
            <p:custDataLst>
              <p:tags r:id="rId20"/>
            </p:custDataLst>
          </p:nvPr>
        </p:nvSpPr>
        <p:spPr>
          <a:xfrm>
            <a:off x="3831336" y="4861854"/>
            <a:ext cx="4754880" cy="960120"/>
          </a:xfrm>
          <a:prstGeom prst="rect">
            <a:avLst/>
          </a:prstGeom>
          <a:noFill/>
          <a:ln/>
        </p:spPr>
        <p:txBody>
          <a:bodyPr wrap="square" lIns="0" tIns="0" rIns="0" bIns="0" rtlCol="0" anchor="ctr"/>
          <a:lstStyle/>
          <a:p>
            <a:pPr marL="0" indent="0">
              <a:lnSpc>
                <a:spcPct val="108000"/>
              </a:lnSpc>
              <a:buNone/>
            </a:pPr>
            <a:r>
              <a:rPr lang="fr-CA" sz="1250" noProof="0" dirty="0">
                <a:solidFill>
                  <a:srgbClr val="1E2333"/>
                </a:solidFill>
                <a:latin typeface="Arial" pitchFamily="34" charset="0"/>
                <a:ea typeface="Arial" pitchFamily="34" charset="-122"/>
                <a:cs typeface="Arial" pitchFamily="34" charset="-120"/>
              </a:rPr>
              <a:t>Collaboration dans différents projets d’évaluation et d’amélioration des pratiques.</a:t>
            </a:r>
            <a:endParaRPr lang="fr-CA" sz="1250" noProof="0" dirty="0"/>
          </a:p>
        </p:txBody>
      </p:sp>
      <p:sp>
        <p:nvSpPr>
          <p:cNvPr id="28" name="Text 26"/>
          <p:cNvSpPr txBox="1"/>
          <p:nvPr>
            <p:custDataLst>
              <p:tags r:id="rId21"/>
            </p:custDataLst>
          </p:nvPr>
        </p:nvSpPr>
        <p:spPr>
          <a:xfrm>
            <a:off x="548640" y="6419088"/>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Arial" pitchFamily="34" charset="0"/>
                <a:ea typeface="Arial" pitchFamily="34" charset="-122"/>
                <a:cs typeface="Arial" pitchFamily="34" charset="-120"/>
              </a:rPr>
              <a:t>BEAC — Planification 2026-2027</a:t>
            </a:r>
            <a:endParaRPr lang="en-US" sz="900" dirty="0"/>
          </a:p>
        </p:txBody>
      </p:sp>
      <p:sp>
        <p:nvSpPr>
          <p:cNvPr id="29" name="Text 27"/>
          <p:cNvSpPr txBox="1"/>
          <p:nvPr>
            <p:custDataLst>
              <p:tags r:id="rId22"/>
            </p:custDataLst>
          </p:nvPr>
        </p:nvSpPr>
        <p:spPr>
          <a:xfrm>
            <a:off x="11338560" y="6419088"/>
            <a:ext cx="457200" cy="274320"/>
          </a:xfrm>
          <a:prstGeom prst="rect">
            <a:avLst/>
          </a:prstGeom>
          <a:noFill/>
          <a:ln/>
        </p:spPr>
        <p:txBody>
          <a:bodyPr wrap="square" lIns="0" tIns="0" rIns="0" bIns="0" rtlCol="0" anchor="ctr"/>
          <a:lstStyle/>
          <a:p>
            <a:pPr marL="0" indent="0" algn="r">
              <a:buNone/>
            </a:pPr>
            <a:r>
              <a:rPr lang="en-US" sz="900" dirty="0">
                <a:solidFill>
                  <a:srgbClr val="5B6172"/>
                </a:solidFill>
                <a:latin typeface="Arial" pitchFamily="34" charset="0"/>
                <a:ea typeface="Arial" pitchFamily="34" charset="-122"/>
                <a:cs typeface="Arial" pitchFamily="34" charset="-120"/>
              </a:rPr>
              <a:t>9</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0">
    <p:bg>
      <p:bgPr>
        <a:solidFill>
          <a:srgbClr val="0B113A"/>
        </a:solidFill>
        <a:effectLst/>
      </p:bgPr>
    </p:bg>
    <p:spTree>
      <p:nvGrpSpPr>
        <p:cNvPr id="1" name=""/>
        <p:cNvGrpSpPr/>
        <p:nvPr/>
      </p:nvGrpSpPr>
      <p:grpSpPr>
        <a:xfrm>
          <a:off x="0" y="0"/>
          <a:ext cx="0" cy="0"/>
          <a:chOff x="0" y="0"/>
          <a:chExt cx="0" cy="0"/>
        </a:xfrm>
      </p:grpSpPr>
      <p:sp>
        <p:nvSpPr>
          <p:cNvPr id="2" name="Shape 0"/>
          <p:cNvSpPr/>
          <p:nvPr>
            <p:custDataLst>
              <p:tags r:id="rId1"/>
            </p:custDataLst>
          </p:nvPr>
        </p:nvSpPr>
        <p:spPr>
          <a:xfrm>
            <a:off x="548640" y="566928"/>
            <a:ext cx="201168" cy="201168"/>
          </a:xfrm>
          <a:prstGeom prst="roundRect">
            <a:avLst>
              <a:gd name="adj" fmla="val 18182"/>
            </a:avLst>
          </a:prstGeom>
          <a:solidFill>
            <a:srgbClr val="52B782"/>
          </a:solidFill>
          <a:ln/>
        </p:spPr>
        <p:txBody>
          <a:bodyPr/>
          <a:lstStyle/>
          <a:p>
            <a:endParaRPr lang="fr-CA"/>
          </a:p>
        </p:txBody>
      </p:sp>
      <p:sp>
        <p:nvSpPr>
          <p:cNvPr id="3" name="Text 1"/>
          <p:cNvSpPr txBox="1"/>
          <p:nvPr>
            <p:custDataLst>
              <p:tags r:id="rId2"/>
            </p:custDataLst>
          </p:nvPr>
        </p:nvSpPr>
        <p:spPr>
          <a:xfrm>
            <a:off x="853440" y="594360"/>
            <a:ext cx="10789920" cy="640080"/>
          </a:xfrm>
          <a:prstGeom prst="rect">
            <a:avLst/>
          </a:prstGeom>
          <a:noFill/>
          <a:ln/>
        </p:spPr>
        <p:txBody>
          <a:bodyPr wrap="square" lIns="0" tIns="0" rIns="0" bIns="0" rtlCol="0" anchor="ctr"/>
          <a:lstStyle/>
          <a:p>
            <a:r>
              <a:rPr lang="fr-CA" sz="3000" b="1" dirty="0">
                <a:solidFill>
                  <a:srgbClr val="FFFFFF"/>
                </a:solidFill>
                <a:latin typeface="Arial" pitchFamily="34" charset="0"/>
                <a:cs typeface="Arial" pitchFamily="34" charset="-120"/>
              </a:rPr>
              <a:t>Pour l’avenir : Bonifier nos pratiques et contributions organisationnelles</a:t>
            </a:r>
            <a:endParaRPr lang="en-US" sz="3000" dirty="0"/>
          </a:p>
        </p:txBody>
      </p:sp>
      <p:sp>
        <p:nvSpPr>
          <p:cNvPr id="5" name="Text 3"/>
          <p:cNvSpPr txBox="1"/>
          <p:nvPr>
            <p:custDataLst>
              <p:tags r:id="rId3"/>
            </p:custDataLst>
          </p:nvPr>
        </p:nvSpPr>
        <p:spPr>
          <a:xfrm>
            <a:off x="548640" y="1554480"/>
            <a:ext cx="11064240" cy="777240"/>
          </a:xfrm>
          <a:prstGeom prst="rect">
            <a:avLst/>
          </a:prstGeom>
          <a:noFill/>
          <a:ln/>
        </p:spPr>
        <p:txBody>
          <a:bodyPr wrap="square" lIns="0" tIns="0" rIns="0" bIns="0" rtlCol="0" anchor="ctr"/>
          <a:lstStyle/>
          <a:p>
            <a:pPr marL="0" indent="0">
              <a:lnSpc>
                <a:spcPct val="115000"/>
              </a:lnSpc>
              <a:buNone/>
            </a:pPr>
            <a:r>
              <a:rPr lang="en-US" sz="1500" i="1" dirty="0">
                <a:solidFill>
                  <a:srgbClr val="CBDDF2"/>
                </a:solidFill>
                <a:latin typeface="Arial" pitchFamily="34" charset="0"/>
                <a:ea typeface="Arial" pitchFamily="34" charset="-122"/>
                <a:cs typeface="Arial" pitchFamily="34" charset="-120"/>
              </a:rPr>
              <a:t>« L'amélioration continue se construit collectivement, par l'engagement de l'ensemble des membres de la Faculté dans une démarche partagée d'apprentissage organisationnel. » </a:t>
            </a:r>
            <a:r>
              <a:rPr lang="en-US" sz="1500" i="1" baseline="30000" dirty="0">
                <a:solidFill>
                  <a:srgbClr val="CBDDF2"/>
                </a:solidFill>
                <a:latin typeface="Arial" pitchFamily="34" charset="0"/>
                <a:ea typeface="Arial" pitchFamily="34" charset="-122"/>
                <a:cs typeface="Arial" pitchFamily="34" charset="-120"/>
              </a:rPr>
              <a:t>1</a:t>
            </a:r>
            <a:endParaRPr lang="en-US" sz="1500" baseline="30000" dirty="0"/>
          </a:p>
        </p:txBody>
      </p:sp>
      <p:sp>
        <p:nvSpPr>
          <p:cNvPr id="6" name="Shape 4"/>
          <p:cNvSpPr/>
          <p:nvPr>
            <p:custDataLst>
              <p:tags r:id="rId4"/>
            </p:custDataLst>
          </p:nvPr>
        </p:nvSpPr>
        <p:spPr>
          <a:xfrm>
            <a:off x="548640" y="2651760"/>
            <a:ext cx="3520440" cy="2880360"/>
          </a:xfrm>
          <a:prstGeom prst="roundRect">
            <a:avLst>
              <a:gd name="adj" fmla="val 2857"/>
            </a:avLst>
          </a:prstGeom>
          <a:solidFill>
            <a:srgbClr val="141C4A"/>
          </a:solidFill>
          <a:ln w="12700">
            <a:solidFill>
              <a:srgbClr val="27305F"/>
            </a:solidFill>
            <a:prstDash val="solid"/>
          </a:ln>
        </p:spPr>
        <p:txBody>
          <a:bodyPr/>
          <a:lstStyle/>
          <a:p>
            <a:endParaRPr lang="fr-CA"/>
          </a:p>
        </p:txBody>
      </p:sp>
      <p:sp>
        <p:nvSpPr>
          <p:cNvPr id="7" name="Shape 5"/>
          <p:cNvSpPr/>
          <p:nvPr>
            <p:custDataLst>
              <p:tags r:id="rId5"/>
            </p:custDataLst>
          </p:nvPr>
        </p:nvSpPr>
        <p:spPr>
          <a:xfrm>
            <a:off x="822960" y="2944368"/>
            <a:ext cx="566928" cy="566928"/>
          </a:xfrm>
          <a:prstGeom prst="roundRect">
            <a:avLst>
              <a:gd name="adj" fmla="val 19355"/>
            </a:avLst>
          </a:prstGeom>
          <a:solidFill>
            <a:srgbClr val="52B782"/>
          </a:solidFill>
          <a:ln/>
        </p:spPr>
        <p:txBody>
          <a:bodyPr/>
          <a:lstStyle/>
          <a:p>
            <a:endParaRPr lang="fr-CA"/>
          </a:p>
        </p:txBody>
      </p:sp>
      <p:sp>
        <p:nvSpPr>
          <p:cNvPr id="8" name="Text 6"/>
          <p:cNvSpPr txBox="1"/>
          <p:nvPr>
            <p:custDataLst>
              <p:tags r:id="rId6"/>
            </p:custDataLst>
          </p:nvPr>
        </p:nvSpPr>
        <p:spPr>
          <a:xfrm>
            <a:off x="822960" y="2944368"/>
            <a:ext cx="566928" cy="566928"/>
          </a:xfrm>
          <a:prstGeom prst="rect">
            <a:avLst/>
          </a:prstGeom>
          <a:noFill/>
          <a:ln/>
        </p:spPr>
        <p:txBody>
          <a:bodyPr wrap="square" lIns="0" tIns="0" rIns="0" bIns="0" rtlCol="0" anchor="ctr"/>
          <a:lstStyle/>
          <a:p>
            <a:pPr marL="0" indent="0" algn="ctr">
              <a:buNone/>
            </a:pPr>
            <a:r>
              <a:rPr lang="en-US" sz="2000" b="1" dirty="0">
                <a:solidFill>
                  <a:srgbClr val="0B113A"/>
                </a:solidFill>
                <a:latin typeface="Arial" pitchFamily="34" charset="0"/>
                <a:ea typeface="Arial" pitchFamily="34" charset="-122"/>
                <a:cs typeface="Arial" pitchFamily="34" charset="-120"/>
              </a:rPr>
              <a:t>01</a:t>
            </a:r>
            <a:endParaRPr lang="en-US" sz="2000" dirty="0"/>
          </a:p>
        </p:txBody>
      </p:sp>
      <p:sp>
        <p:nvSpPr>
          <p:cNvPr id="9" name="Text 7"/>
          <p:cNvSpPr txBox="1"/>
          <p:nvPr>
            <p:custDataLst>
              <p:tags r:id="rId7"/>
            </p:custDataLst>
          </p:nvPr>
        </p:nvSpPr>
        <p:spPr>
          <a:xfrm>
            <a:off x="822960" y="3703320"/>
            <a:ext cx="2971800" cy="457200"/>
          </a:xfrm>
          <a:prstGeom prst="rect">
            <a:avLst/>
          </a:prstGeom>
          <a:noFill/>
          <a:ln/>
        </p:spPr>
        <p:txBody>
          <a:bodyPr wrap="square" lIns="0" tIns="0" rIns="0" bIns="0" rtlCol="0" anchor="ctr"/>
          <a:lstStyle/>
          <a:p>
            <a:pPr marL="0" indent="0">
              <a:buNone/>
            </a:pPr>
            <a:r>
              <a:rPr lang="en-US" sz="1700" b="1" dirty="0">
                <a:solidFill>
                  <a:srgbClr val="FFFFFF"/>
                </a:solidFill>
                <a:latin typeface="Arial" pitchFamily="34" charset="0"/>
                <a:ea typeface="Arial" pitchFamily="34" charset="-122"/>
                <a:cs typeface="Arial" pitchFamily="34" charset="-120"/>
              </a:rPr>
              <a:t>Documenter l'impact</a:t>
            </a:r>
            <a:endParaRPr lang="en-US" sz="1700" dirty="0"/>
          </a:p>
        </p:txBody>
      </p:sp>
      <p:sp>
        <p:nvSpPr>
          <p:cNvPr id="10" name="Text 8"/>
          <p:cNvSpPr txBox="1"/>
          <p:nvPr>
            <p:custDataLst>
              <p:tags r:id="rId8"/>
            </p:custDataLst>
          </p:nvPr>
        </p:nvSpPr>
        <p:spPr>
          <a:xfrm>
            <a:off x="822960" y="4206240"/>
            <a:ext cx="2971800" cy="1188720"/>
          </a:xfrm>
          <a:prstGeom prst="rect">
            <a:avLst/>
          </a:prstGeom>
          <a:noFill/>
          <a:ln/>
        </p:spPr>
        <p:txBody>
          <a:bodyPr wrap="square" lIns="0" tIns="0" rIns="0" bIns="0" rtlCol="0" anchor="ctr"/>
          <a:lstStyle/>
          <a:p>
            <a:pPr marL="0" indent="0">
              <a:lnSpc>
                <a:spcPct val="112000"/>
              </a:lnSpc>
              <a:buNone/>
            </a:pPr>
            <a:r>
              <a:rPr lang="en-US" sz="1250" dirty="0">
                <a:solidFill>
                  <a:srgbClr val="CBDDF2"/>
                </a:solidFill>
                <a:latin typeface="Arial" pitchFamily="34" charset="0"/>
                <a:ea typeface="Arial" pitchFamily="34" charset="-122"/>
                <a:cs typeface="Arial" pitchFamily="34" charset="-120"/>
              </a:rPr>
              <a:t>Mieux documenter le lien entre les données produites et les décisions prises, pour rendre visible l'effet de l'évaluation sur l'amélioration des programmes.</a:t>
            </a:r>
            <a:endParaRPr lang="en-US" sz="1250" dirty="0"/>
          </a:p>
        </p:txBody>
      </p:sp>
      <p:sp>
        <p:nvSpPr>
          <p:cNvPr id="11" name="Shape 9"/>
          <p:cNvSpPr/>
          <p:nvPr>
            <p:custDataLst>
              <p:tags r:id="rId9"/>
            </p:custDataLst>
          </p:nvPr>
        </p:nvSpPr>
        <p:spPr>
          <a:xfrm>
            <a:off x="4325112" y="2651760"/>
            <a:ext cx="3520440" cy="2880360"/>
          </a:xfrm>
          <a:prstGeom prst="roundRect">
            <a:avLst>
              <a:gd name="adj" fmla="val 2857"/>
            </a:avLst>
          </a:prstGeom>
          <a:solidFill>
            <a:srgbClr val="141C4A"/>
          </a:solidFill>
          <a:ln w="12700">
            <a:solidFill>
              <a:srgbClr val="27305F"/>
            </a:solidFill>
            <a:prstDash val="solid"/>
          </a:ln>
        </p:spPr>
        <p:txBody>
          <a:bodyPr/>
          <a:lstStyle/>
          <a:p>
            <a:endParaRPr lang="fr-CA"/>
          </a:p>
        </p:txBody>
      </p:sp>
      <p:sp>
        <p:nvSpPr>
          <p:cNvPr id="12" name="Shape 10"/>
          <p:cNvSpPr/>
          <p:nvPr>
            <p:custDataLst>
              <p:tags r:id="rId10"/>
            </p:custDataLst>
          </p:nvPr>
        </p:nvSpPr>
        <p:spPr>
          <a:xfrm>
            <a:off x="4599432" y="2944368"/>
            <a:ext cx="566928" cy="566928"/>
          </a:xfrm>
          <a:prstGeom prst="roundRect">
            <a:avLst>
              <a:gd name="adj" fmla="val 19355"/>
            </a:avLst>
          </a:prstGeom>
          <a:solidFill>
            <a:srgbClr val="52B782"/>
          </a:solidFill>
          <a:ln/>
        </p:spPr>
        <p:txBody>
          <a:bodyPr/>
          <a:lstStyle/>
          <a:p>
            <a:endParaRPr lang="fr-CA"/>
          </a:p>
        </p:txBody>
      </p:sp>
      <p:sp>
        <p:nvSpPr>
          <p:cNvPr id="13" name="Text 11"/>
          <p:cNvSpPr txBox="1"/>
          <p:nvPr>
            <p:custDataLst>
              <p:tags r:id="rId11"/>
            </p:custDataLst>
          </p:nvPr>
        </p:nvSpPr>
        <p:spPr>
          <a:xfrm>
            <a:off x="4599432" y="2944368"/>
            <a:ext cx="566928" cy="566928"/>
          </a:xfrm>
          <a:prstGeom prst="rect">
            <a:avLst/>
          </a:prstGeom>
          <a:noFill/>
          <a:ln/>
        </p:spPr>
        <p:txBody>
          <a:bodyPr wrap="square" lIns="0" tIns="0" rIns="0" bIns="0" rtlCol="0" anchor="ctr"/>
          <a:lstStyle/>
          <a:p>
            <a:pPr marL="0" indent="0" algn="ctr">
              <a:buNone/>
            </a:pPr>
            <a:r>
              <a:rPr lang="en-US" sz="2000" b="1" dirty="0">
                <a:solidFill>
                  <a:srgbClr val="0B113A"/>
                </a:solidFill>
                <a:latin typeface="Arial" pitchFamily="34" charset="0"/>
                <a:ea typeface="Arial" pitchFamily="34" charset="-122"/>
                <a:cs typeface="Arial" pitchFamily="34" charset="-120"/>
              </a:rPr>
              <a:t>02</a:t>
            </a:r>
            <a:endParaRPr lang="en-US" sz="2000" dirty="0"/>
          </a:p>
        </p:txBody>
      </p:sp>
      <p:sp>
        <p:nvSpPr>
          <p:cNvPr id="14" name="Text 12"/>
          <p:cNvSpPr txBox="1"/>
          <p:nvPr>
            <p:custDataLst>
              <p:tags r:id="rId12"/>
            </p:custDataLst>
          </p:nvPr>
        </p:nvSpPr>
        <p:spPr>
          <a:xfrm>
            <a:off x="4599432" y="3703320"/>
            <a:ext cx="2971800" cy="457200"/>
          </a:xfrm>
          <a:prstGeom prst="rect">
            <a:avLst/>
          </a:prstGeom>
          <a:noFill/>
          <a:ln/>
        </p:spPr>
        <p:txBody>
          <a:bodyPr wrap="square" lIns="0" tIns="0" rIns="0" bIns="0" rtlCol="0" anchor="ctr"/>
          <a:lstStyle/>
          <a:p>
            <a:pPr marL="0" indent="0">
              <a:buNone/>
            </a:pPr>
            <a:r>
              <a:rPr lang="en-US" sz="1700" b="1" dirty="0">
                <a:solidFill>
                  <a:srgbClr val="FFFFFF"/>
                </a:solidFill>
                <a:latin typeface="Arial" pitchFamily="34" charset="0"/>
                <a:ea typeface="Arial" pitchFamily="34" charset="-122"/>
                <a:cs typeface="Arial" pitchFamily="34" charset="-120"/>
              </a:rPr>
              <a:t>Renforcer l'autonomie</a:t>
            </a:r>
            <a:endParaRPr lang="en-US" sz="1700" dirty="0"/>
          </a:p>
        </p:txBody>
      </p:sp>
      <p:sp>
        <p:nvSpPr>
          <p:cNvPr id="15" name="Text 13"/>
          <p:cNvSpPr txBox="1"/>
          <p:nvPr>
            <p:custDataLst>
              <p:tags r:id="rId13"/>
            </p:custDataLst>
          </p:nvPr>
        </p:nvSpPr>
        <p:spPr>
          <a:xfrm>
            <a:off x="4599432" y="4206240"/>
            <a:ext cx="2971800" cy="1188720"/>
          </a:xfrm>
          <a:prstGeom prst="rect">
            <a:avLst/>
          </a:prstGeom>
          <a:noFill/>
          <a:ln/>
        </p:spPr>
        <p:txBody>
          <a:bodyPr wrap="square" lIns="0" tIns="0" rIns="0" bIns="0" rtlCol="0" anchor="ctr"/>
          <a:lstStyle/>
          <a:p>
            <a:pPr marL="0" indent="0">
              <a:lnSpc>
                <a:spcPct val="112000"/>
              </a:lnSpc>
              <a:buNone/>
            </a:pPr>
            <a:r>
              <a:rPr lang="en-US" sz="1250" dirty="0">
                <a:solidFill>
                  <a:srgbClr val="CBDDF2"/>
                </a:solidFill>
                <a:latin typeface="Arial" pitchFamily="34" charset="0"/>
                <a:ea typeface="Arial" pitchFamily="34" charset="-122"/>
                <a:cs typeface="Arial" pitchFamily="34" charset="-120"/>
              </a:rPr>
              <a:t>Renforcer l'autonomie des équipes-programmes dans leur démarche d'évaluation et d'amélioration continue.</a:t>
            </a:r>
            <a:endParaRPr lang="en-US" sz="1250" dirty="0"/>
          </a:p>
        </p:txBody>
      </p:sp>
      <p:sp>
        <p:nvSpPr>
          <p:cNvPr id="16" name="Shape 14"/>
          <p:cNvSpPr/>
          <p:nvPr>
            <p:custDataLst>
              <p:tags r:id="rId14"/>
            </p:custDataLst>
          </p:nvPr>
        </p:nvSpPr>
        <p:spPr>
          <a:xfrm>
            <a:off x="8101584" y="2651760"/>
            <a:ext cx="3520440" cy="2880360"/>
          </a:xfrm>
          <a:prstGeom prst="roundRect">
            <a:avLst>
              <a:gd name="adj" fmla="val 2857"/>
            </a:avLst>
          </a:prstGeom>
          <a:solidFill>
            <a:srgbClr val="141C4A"/>
          </a:solidFill>
          <a:ln w="12700">
            <a:solidFill>
              <a:srgbClr val="27305F"/>
            </a:solidFill>
            <a:prstDash val="solid"/>
          </a:ln>
        </p:spPr>
        <p:txBody>
          <a:bodyPr/>
          <a:lstStyle/>
          <a:p>
            <a:endParaRPr lang="fr-CA"/>
          </a:p>
        </p:txBody>
      </p:sp>
      <p:sp>
        <p:nvSpPr>
          <p:cNvPr id="17" name="Shape 15"/>
          <p:cNvSpPr/>
          <p:nvPr>
            <p:custDataLst>
              <p:tags r:id="rId15"/>
            </p:custDataLst>
          </p:nvPr>
        </p:nvSpPr>
        <p:spPr>
          <a:xfrm>
            <a:off x="8375904" y="2944368"/>
            <a:ext cx="566928" cy="566928"/>
          </a:xfrm>
          <a:prstGeom prst="roundRect">
            <a:avLst>
              <a:gd name="adj" fmla="val 19355"/>
            </a:avLst>
          </a:prstGeom>
          <a:solidFill>
            <a:srgbClr val="52B782"/>
          </a:solidFill>
          <a:ln/>
        </p:spPr>
        <p:txBody>
          <a:bodyPr/>
          <a:lstStyle/>
          <a:p>
            <a:endParaRPr lang="fr-CA"/>
          </a:p>
        </p:txBody>
      </p:sp>
      <p:sp>
        <p:nvSpPr>
          <p:cNvPr id="18" name="Text 16"/>
          <p:cNvSpPr txBox="1"/>
          <p:nvPr>
            <p:custDataLst>
              <p:tags r:id="rId16"/>
            </p:custDataLst>
          </p:nvPr>
        </p:nvSpPr>
        <p:spPr>
          <a:xfrm>
            <a:off x="8375904" y="2944368"/>
            <a:ext cx="566928" cy="566928"/>
          </a:xfrm>
          <a:prstGeom prst="rect">
            <a:avLst/>
          </a:prstGeom>
          <a:noFill/>
          <a:ln/>
        </p:spPr>
        <p:txBody>
          <a:bodyPr wrap="square" lIns="0" tIns="0" rIns="0" bIns="0" rtlCol="0" anchor="ctr"/>
          <a:lstStyle/>
          <a:p>
            <a:pPr marL="0" indent="0" algn="ctr">
              <a:buNone/>
            </a:pPr>
            <a:r>
              <a:rPr lang="en-US" sz="2000" b="1" dirty="0">
                <a:solidFill>
                  <a:srgbClr val="0B113A"/>
                </a:solidFill>
                <a:latin typeface="Arial" pitchFamily="34" charset="0"/>
                <a:ea typeface="Arial" pitchFamily="34" charset="-122"/>
                <a:cs typeface="Arial" pitchFamily="34" charset="-120"/>
              </a:rPr>
              <a:t>03</a:t>
            </a:r>
            <a:endParaRPr lang="en-US" sz="2000" dirty="0"/>
          </a:p>
        </p:txBody>
      </p:sp>
      <p:sp>
        <p:nvSpPr>
          <p:cNvPr id="19" name="Text 17"/>
          <p:cNvSpPr txBox="1"/>
          <p:nvPr>
            <p:custDataLst>
              <p:tags r:id="rId17"/>
            </p:custDataLst>
          </p:nvPr>
        </p:nvSpPr>
        <p:spPr>
          <a:xfrm>
            <a:off x="8375904" y="3703320"/>
            <a:ext cx="2971800" cy="457200"/>
          </a:xfrm>
          <a:prstGeom prst="rect">
            <a:avLst/>
          </a:prstGeom>
          <a:noFill/>
          <a:ln/>
        </p:spPr>
        <p:txBody>
          <a:bodyPr wrap="square" lIns="0" tIns="0" rIns="0" bIns="0" rtlCol="0" anchor="ctr"/>
          <a:lstStyle/>
          <a:p>
            <a:pPr marL="0" indent="0">
              <a:buNone/>
            </a:pPr>
            <a:r>
              <a:rPr lang="fr-CA" sz="1700" b="1" noProof="0">
                <a:solidFill>
                  <a:srgbClr val="FFFFFF"/>
                </a:solidFill>
                <a:latin typeface="Arial" pitchFamily="34" charset="0"/>
                <a:ea typeface="Arial" pitchFamily="34" charset="-122"/>
                <a:cs typeface="Arial" pitchFamily="34" charset="-120"/>
              </a:rPr>
              <a:t>Mesurer la maturité </a:t>
            </a:r>
            <a:endParaRPr lang="fr-CA" sz="1700" noProof="0"/>
          </a:p>
        </p:txBody>
      </p:sp>
      <p:sp>
        <p:nvSpPr>
          <p:cNvPr id="20" name="Text 18"/>
          <p:cNvSpPr txBox="1"/>
          <p:nvPr>
            <p:custDataLst>
              <p:tags r:id="rId18"/>
            </p:custDataLst>
          </p:nvPr>
        </p:nvSpPr>
        <p:spPr>
          <a:xfrm>
            <a:off x="8375904" y="4206240"/>
            <a:ext cx="2971800" cy="1188720"/>
          </a:xfrm>
          <a:prstGeom prst="rect">
            <a:avLst/>
          </a:prstGeom>
          <a:noFill/>
          <a:ln/>
        </p:spPr>
        <p:txBody>
          <a:bodyPr wrap="square" lIns="0" tIns="0" rIns="0" bIns="0" rtlCol="0" anchor="ctr"/>
          <a:lstStyle/>
          <a:p>
            <a:pPr marL="0" indent="0">
              <a:lnSpc>
                <a:spcPct val="112000"/>
              </a:lnSpc>
              <a:buNone/>
            </a:pPr>
            <a:r>
              <a:rPr lang="en-US" sz="1250" dirty="0">
                <a:solidFill>
                  <a:srgbClr val="CBDDF2"/>
                </a:solidFill>
                <a:latin typeface="Arial" pitchFamily="34" charset="0"/>
                <a:ea typeface="Arial" pitchFamily="34" charset="-122"/>
                <a:cs typeface="Arial" pitchFamily="34" charset="-120"/>
              </a:rPr>
              <a:t>Développer des indicateurs de maturité organisationnelle pour suivre l'évolution de la culture d'amélioration continue au-delà des activités qui la soutiennent.</a:t>
            </a:r>
            <a:endParaRPr lang="en-US" sz="1250" dirty="0"/>
          </a:p>
        </p:txBody>
      </p:sp>
      <p:sp>
        <p:nvSpPr>
          <p:cNvPr id="21" name="Text 19"/>
          <p:cNvSpPr txBox="1"/>
          <p:nvPr>
            <p:custDataLst>
              <p:tags r:id="rId19"/>
            </p:custDataLst>
          </p:nvPr>
        </p:nvSpPr>
        <p:spPr>
          <a:xfrm>
            <a:off x="548640" y="6419088"/>
            <a:ext cx="7315200" cy="274320"/>
          </a:xfrm>
          <a:prstGeom prst="rect">
            <a:avLst/>
          </a:prstGeom>
          <a:noFill/>
          <a:ln/>
        </p:spPr>
        <p:txBody>
          <a:bodyPr wrap="square" lIns="0" tIns="0" rIns="0" bIns="0" rtlCol="0" anchor="ctr"/>
          <a:lstStyle/>
          <a:p>
            <a:pPr marL="0" indent="0">
              <a:buNone/>
            </a:pPr>
            <a:r>
              <a:rPr lang="en-US" sz="900" dirty="0">
                <a:solidFill>
                  <a:srgbClr val="8A93B0"/>
                </a:solidFill>
                <a:latin typeface="Arial" pitchFamily="34" charset="0"/>
                <a:ea typeface="Arial" pitchFamily="34" charset="-122"/>
                <a:cs typeface="Arial" pitchFamily="34" charset="-120"/>
              </a:rPr>
              <a:t>BEAC — Planification 2026-2027</a:t>
            </a:r>
            <a:endParaRPr lang="en-US" sz="900" dirty="0"/>
          </a:p>
        </p:txBody>
      </p:sp>
      <p:sp>
        <p:nvSpPr>
          <p:cNvPr id="22" name="Text 20"/>
          <p:cNvSpPr txBox="1"/>
          <p:nvPr>
            <p:custDataLst>
              <p:tags r:id="rId20"/>
            </p:custDataLst>
          </p:nvPr>
        </p:nvSpPr>
        <p:spPr>
          <a:xfrm>
            <a:off x="11338560" y="6419088"/>
            <a:ext cx="457200" cy="274320"/>
          </a:xfrm>
          <a:prstGeom prst="rect">
            <a:avLst/>
          </a:prstGeom>
          <a:noFill/>
          <a:ln/>
        </p:spPr>
        <p:txBody>
          <a:bodyPr wrap="square" lIns="0" tIns="0" rIns="0" bIns="0" rtlCol="0" anchor="ctr"/>
          <a:lstStyle/>
          <a:p>
            <a:pPr marL="0" indent="0" algn="r">
              <a:buNone/>
            </a:pPr>
            <a:r>
              <a:rPr lang="en-US" sz="900" dirty="0">
                <a:solidFill>
                  <a:srgbClr val="8A93B0"/>
                </a:solidFill>
                <a:latin typeface="Arial" pitchFamily="34" charset="0"/>
                <a:ea typeface="Arial" pitchFamily="34" charset="-122"/>
                <a:cs typeface="Arial" pitchFamily="34" charset="-120"/>
              </a:rPr>
              <a:t>10</a:t>
            </a:r>
            <a:endParaRPr lang="en-US" sz="900" dirty="0"/>
          </a:p>
        </p:txBody>
      </p:sp>
      <p:sp>
        <p:nvSpPr>
          <p:cNvPr id="23" name="ZoneTexte 22">
            <a:extLst>
              <a:ext uri="{FF2B5EF4-FFF2-40B4-BE49-F238E27FC236}">
                <a16:creationId xmlns:a16="http://schemas.microsoft.com/office/drawing/2014/main" id="{A908D451-B159-8FAA-91B5-893A45DA3DC1}"/>
              </a:ext>
            </a:extLst>
          </p:cNvPr>
          <p:cNvSpPr txBox="1"/>
          <p:nvPr/>
        </p:nvSpPr>
        <p:spPr>
          <a:xfrm>
            <a:off x="5706962" y="6095923"/>
            <a:ext cx="11720395" cy="246221"/>
          </a:xfrm>
          <a:prstGeom prst="rect">
            <a:avLst/>
          </a:prstGeom>
          <a:noFill/>
        </p:spPr>
        <p:txBody>
          <a:bodyPr wrap="square">
            <a:spAutoFit/>
          </a:bodyPr>
          <a:lstStyle/>
          <a:p>
            <a:r>
              <a:rPr lang="fr-CA" sz="1500" i="1" baseline="30000" noProof="0" dirty="0">
                <a:solidFill>
                  <a:srgbClr val="CBDDF2"/>
                </a:solidFill>
                <a:latin typeface="Arial" pitchFamily="34" charset="0"/>
                <a:ea typeface="Arial" pitchFamily="34" charset="-122"/>
                <a:cs typeface="Arial" pitchFamily="34" charset="-120"/>
              </a:rPr>
              <a:t>1 </a:t>
            </a:r>
            <a:r>
              <a:rPr lang="fr-CA" sz="1000" i="1" noProof="0" dirty="0">
                <a:solidFill>
                  <a:srgbClr val="CBDDF2"/>
                </a:solidFill>
                <a:latin typeface="Arial" pitchFamily="34" charset="0"/>
                <a:ea typeface="Arial" pitchFamily="34" charset="-122"/>
                <a:cs typeface="Arial" pitchFamily="34" charset="-120"/>
              </a:rPr>
              <a:t>Rapport annuel 2025-2026 du Bureau d’évaluation et d’amélioration continue de la Faculté de pharmacie</a:t>
            </a:r>
            <a:endParaRPr lang="fr-CA" sz="1000" noProof="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2">
    <p:bg>
      <p:bgPr>
        <a:solidFill>
          <a:srgbClr val="0B113A"/>
        </a:solidFill>
        <a:effectLst/>
      </p:bgPr>
    </p:bg>
    <p:spTree>
      <p:nvGrpSpPr>
        <p:cNvPr id="1" name=""/>
        <p:cNvGrpSpPr/>
        <p:nvPr/>
      </p:nvGrpSpPr>
      <p:grpSpPr>
        <a:xfrm>
          <a:off x="0" y="0"/>
          <a:ext cx="0" cy="0"/>
          <a:chOff x="0" y="0"/>
          <a:chExt cx="0" cy="0"/>
        </a:xfrm>
      </p:grpSpPr>
      <p:sp>
        <p:nvSpPr>
          <p:cNvPr id="2" name="Shape 0"/>
          <p:cNvSpPr/>
          <p:nvPr>
            <p:custDataLst>
              <p:tags r:id="rId1"/>
            </p:custDataLst>
          </p:nvPr>
        </p:nvSpPr>
        <p:spPr>
          <a:xfrm>
            <a:off x="0" y="6126480"/>
            <a:ext cx="1280160" cy="731520"/>
          </a:xfrm>
          <a:prstGeom prst="rect">
            <a:avLst/>
          </a:prstGeom>
          <a:solidFill>
            <a:srgbClr val="0057AC"/>
          </a:solidFill>
          <a:ln/>
        </p:spPr>
        <p:txBody>
          <a:bodyPr/>
          <a:lstStyle/>
          <a:p>
            <a:endParaRPr lang="fr-CA"/>
          </a:p>
        </p:txBody>
      </p:sp>
      <p:sp>
        <p:nvSpPr>
          <p:cNvPr id="3" name="Shape 1"/>
          <p:cNvSpPr/>
          <p:nvPr>
            <p:custDataLst>
              <p:tags r:id="rId2"/>
            </p:custDataLst>
          </p:nvPr>
        </p:nvSpPr>
        <p:spPr>
          <a:xfrm>
            <a:off x="0" y="6309360"/>
            <a:ext cx="640080" cy="548640"/>
          </a:xfrm>
          <a:prstGeom prst="rect">
            <a:avLst/>
          </a:prstGeom>
          <a:solidFill>
            <a:srgbClr val="52B782"/>
          </a:solidFill>
          <a:ln/>
        </p:spPr>
        <p:txBody>
          <a:bodyPr/>
          <a:lstStyle/>
          <a:p>
            <a:endParaRPr lang="fr-CA"/>
          </a:p>
        </p:txBody>
      </p:sp>
      <p:sp>
        <p:nvSpPr>
          <p:cNvPr id="6" name="Text 3"/>
          <p:cNvSpPr txBox="1"/>
          <p:nvPr>
            <p:custDataLst>
              <p:tags r:id="rId3"/>
            </p:custDataLst>
          </p:nvPr>
        </p:nvSpPr>
        <p:spPr>
          <a:xfrm>
            <a:off x="0" y="4124597"/>
            <a:ext cx="12188952" cy="731520"/>
          </a:xfrm>
          <a:prstGeom prst="rect">
            <a:avLst/>
          </a:prstGeom>
          <a:noFill/>
          <a:ln/>
        </p:spPr>
        <p:txBody>
          <a:bodyPr wrap="square" lIns="0" tIns="0" rIns="0" bIns="0" rtlCol="0" anchor="ctr"/>
          <a:lstStyle/>
          <a:p>
            <a:pPr marL="0" indent="0" algn="ctr">
              <a:buNone/>
            </a:pPr>
            <a:r>
              <a:rPr lang="en-US" sz="4000" b="1" dirty="0">
                <a:solidFill>
                  <a:srgbClr val="FFFFFF"/>
                </a:solidFill>
                <a:latin typeface="Arial" pitchFamily="34" charset="0"/>
                <a:ea typeface="Arial" pitchFamily="34" charset="-122"/>
                <a:cs typeface="Arial" pitchFamily="34" charset="-120"/>
              </a:rPr>
              <a:t>Merci</a:t>
            </a:r>
            <a:endParaRPr lang="en-US" sz="4000" dirty="0"/>
          </a:p>
        </p:txBody>
      </p:sp>
      <p:sp>
        <p:nvSpPr>
          <p:cNvPr id="7" name="Text 4"/>
          <p:cNvSpPr txBox="1"/>
          <p:nvPr>
            <p:custDataLst>
              <p:tags r:id="rId4"/>
            </p:custDataLst>
          </p:nvPr>
        </p:nvSpPr>
        <p:spPr>
          <a:xfrm>
            <a:off x="0" y="4901837"/>
            <a:ext cx="12188952" cy="457200"/>
          </a:xfrm>
          <a:prstGeom prst="rect">
            <a:avLst/>
          </a:prstGeom>
          <a:noFill/>
          <a:ln/>
        </p:spPr>
        <p:txBody>
          <a:bodyPr wrap="square" lIns="0" tIns="0" rIns="0" bIns="0" rtlCol="0" anchor="ctr"/>
          <a:lstStyle/>
          <a:p>
            <a:pPr marL="0" indent="0" algn="ctr">
              <a:buNone/>
            </a:pPr>
            <a:r>
              <a:rPr lang="en-US" sz="2000" dirty="0">
                <a:solidFill>
                  <a:srgbClr val="52B782"/>
                </a:solidFill>
                <a:latin typeface="Arial" pitchFamily="34" charset="0"/>
                <a:ea typeface="Arial" pitchFamily="34" charset="-122"/>
                <a:cs typeface="Arial" pitchFamily="34" charset="-120"/>
              </a:rPr>
              <a:t>Questions et échanges</a:t>
            </a:r>
            <a:endParaRPr lang="en-US" sz="2000" dirty="0"/>
          </a:p>
        </p:txBody>
      </p:sp>
      <p:sp>
        <p:nvSpPr>
          <p:cNvPr id="8" name="Text 5"/>
          <p:cNvSpPr txBox="1"/>
          <p:nvPr>
            <p:custDataLst>
              <p:tags r:id="rId5"/>
            </p:custDataLst>
          </p:nvPr>
        </p:nvSpPr>
        <p:spPr>
          <a:xfrm>
            <a:off x="0" y="6263640"/>
            <a:ext cx="12188952" cy="365760"/>
          </a:xfrm>
          <a:prstGeom prst="rect">
            <a:avLst/>
          </a:prstGeom>
          <a:noFill/>
          <a:ln/>
        </p:spPr>
        <p:txBody>
          <a:bodyPr wrap="square" lIns="0" tIns="0" rIns="0" bIns="0" rtlCol="0" anchor="ctr"/>
          <a:lstStyle/>
          <a:p>
            <a:pPr marL="0" indent="0" algn="ctr">
              <a:buNone/>
            </a:pPr>
            <a:r>
              <a:rPr lang="en-US" sz="1200" dirty="0">
                <a:solidFill>
                  <a:srgbClr val="CBDDF2"/>
                </a:solidFill>
                <a:latin typeface="Arial" pitchFamily="34" charset="0"/>
                <a:ea typeface="Arial" pitchFamily="34" charset="-122"/>
                <a:cs typeface="Arial" pitchFamily="34" charset="-120"/>
              </a:rPr>
              <a:t>Nathalie Dubois Ph. D. — BEAC, Faculté de pharmacie, Université de Montréal</a:t>
            </a:r>
            <a:endParaRPr lang="en-US" sz="1200"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4"/>
</p:tagLst>
</file>

<file path=ppt/tags/tag5.xml><?xml version="1.0" encoding="utf-8"?>
<p:tagLst xmlns:a="http://schemas.openxmlformats.org/drawingml/2006/main" xmlns:r="http://schemas.openxmlformats.org/officeDocument/2006/relationships" xmlns:p="http://schemas.openxmlformats.org/presentationml/2006/main">
  <p:tag name="NUM" val="5"/>
</p:tagLst>
</file>

<file path=ppt/tags/tag6.xml><?xml version="1.0" encoding="utf-8"?>
<p:tagLst xmlns:a="http://schemas.openxmlformats.org/drawingml/2006/main" xmlns:r="http://schemas.openxmlformats.org/officeDocument/2006/relationships" xmlns:p="http://schemas.openxmlformats.org/presentationml/2006/main">
  <p:tag name="NUM" val="6"/>
</p:tagLst>
</file>

<file path=ppt/tags/tag7.xml><?xml version="1.0" encoding="utf-8"?>
<p:tagLst xmlns:a="http://schemas.openxmlformats.org/drawingml/2006/main" xmlns:r="http://schemas.openxmlformats.org/officeDocument/2006/relationships" xmlns:p="http://schemas.openxmlformats.org/presentationml/2006/main">
  <p:tag name="NUM" val="1"/>
</p:tagLst>
</file>

<file path=ppt/tags/tag8.xml><?xml version="1.0" encoding="utf-8"?>
<p:tagLst xmlns:a="http://schemas.openxmlformats.org/drawingml/2006/main" xmlns:r="http://schemas.openxmlformats.org/officeDocument/2006/relationships" xmlns:p="http://schemas.openxmlformats.org/presentationml/2006/main">
  <p:tag name="NUM" val="2"/>
</p:tagLst>
</file>

<file path=ppt/tags/tag9.xml><?xml version="1.0" encoding="utf-8"?>
<p:tagLst xmlns:a="http://schemas.openxmlformats.org/drawingml/2006/main" xmlns:r="http://schemas.openxmlformats.org/officeDocument/2006/relationships" xmlns:p="http://schemas.openxmlformats.org/presentationml/2006/main">
  <p:tag name="NUM" val="3"/>
</p:tagLst>
</file>

<file path=ppt/tags/tag10.xml><?xml version="1.0" encoding="utf-8"?>
<p:tagLst xmlns:a="http://schemas.openxmlformats.org/drawingml/2006/main" xmlns:r="http://schemas.openxmlformats.org/officeDocument/2006/relationships" xmlns:p="http://schemas.openxmlformats.org/presentationml/2006/main">
  <p:tag name="NUM" val="4"/>
</p:tagLst>
</file>

<file path=ppt/tags/tag11.xml><?xml version="1.0" encoding="utf-8"?>
<p:tagLst xmlns:a="http://schemas.openxmlformats.org/drawingml/2006/main" xmlns:r="http://schemas.openxmlformats.org/officeDocument/2006/relationships" xmlns:p="http://schemas.openxmlformats.org/presentationml/2006/main">
  <p:tag name="NUM" val="5"/>
</p:tagLst>
</file>

<file path=ppt/tags/tag12.xml><?xml version="1.0" encoding="utf-8"?>
<p:tagLst xmlns:a="http://schemas.openxmlformats.org/drawingml/2006/main" xmlns:r="http://schemas.openxmlformats.org/officeDocument/2006/relationships" xmlns:p="http://schemas.openxmlformats.org/presentationml/2006/main">
  <p:tag name="NUM" val="6"/>
</p:tagLst>
</file>

<file path=ppt/tags/tag13.xml><?xml version="1.0" encoding="utf-8"?>
<p:tagLst xmlns:a="http://schemas.openxmlformats.org/drawingml/2006/main" xmlns:r="http://schemas.openxmlformats.org/officeDocument/2006/relationships" xmlns:p="http://schemas.openxmlformats.org/presentationml/2006/main">
  <p:tag name="NUM" val="7"/>
</p:tagLst>
</file>

<file path=ppt/tags/tag14.xml><?xml version="1.0" encoding="utf-8"?>
<p:tagLst xmlns:a="http://schemas.openxmlformats.org/drawingml/2006/main" xmlns:r="http://schemas.openxmlformats.org/officeDocument/2006/relationships" xmlns:p="http://schemas.openxmlformats.org/presentationml/2006/main">
  <p:tag name="NUM" val="8"/>
</p:tagLst>
</file>

<file path=ppt/tags/tag15.xml><?xml version="1.0" encoding="utf-8"?>
<p:tagLst xmlns:a="http://schemas.openxmlformats.org/drawingml/2006/main" xmlns:r="http://schemas.openxmlformats.org/officeDocument/2006/relationships" xmlns:p="http://schemas.openxmlformats.org/presentationml/2006/main">
  <p:tag name="NUM" val="9"/>
</p:tagLst>
</file>

<file path=ppt/tags/tag16.xml><?xml version="1.0" encoding="utf-8"?>
<p:tagLst xmlns:a="http://schemas.openxmlformats.org/drawingml/2006/main" xmlns:r="http://schemas.openxmlformats.org/officeDocument/2006/relationships" xmlns:p="http://schemas.openxmlformats.org/presentationml/2006/main">
  <p:tag name="NUM" val="10"/>
</p:tagLst>
</file>

<file path=ppt/tags/tag17.xml><?xml version="1.0" encoding="utf-8"?>
<p:tagLst xmlns:a="http://schemas.openxmlformats.org/drawingml/2006/main" xmlns:r="http://schemas.openxmlformats.org/officeDocument/2006/relationships" xmlns:p="http://schemas.openxmlformats.org/presentationml/2006/main">
  <p:tag name="NUM" val="11"/>
</p:tagLst>
</file>

<file path=ppt/tags/tag18.xml><?xml version="1.0" encoding="utf-8"?>
<p:tagLst xmlns:a="http://schemas.openxmlformats.org/drawingml/2006/main" xmlns:r="http://schemas.openxmlformats.org/officeDocument/2006/relationships" xmlns:p="http://schemas.openxmlformats.org/presentationml/2006/main">
  <p:tag name="NUM" val="12"/>
</p:tagLst>
</file>

<file path=ppt/tags/tag19.xml><?xml version="1.0" encoding="utf-8"?>
<p:tagLst xmlns:a="http://schemas.openxmlformats.org/drawingml/2006/main" xmlns:r="http://schemas.openxmlformats.org/officeDocument/2006/relationships" xmlns:p="http://schemas.openxmlformats.org/presentationml/2006/main">
  <p:tag name="NUM" val="13"/>
</p:tagLst>
</file>

<file path=ppt/tags/tag20.xml><?xml version="1.0" encoding="utf-8"?>
<p:tagLst xmlns:a="http://schemas.openxmlformats.org/drawingml/2006/main" xmlns:r="http://schemas.openxmlformats.org/officeDocument/2006/relationships" xmlns:p="http://schemas.openxmlformats.org/presentationml/2006/main">
  <p:tag name="NUM" val="15"/>
</p:tagLst>
</file>

<file path=ppt/tags/tag21.xml><?xml version="1.0" encoding="utf-8"?>
<p:tagLst xmlns:a="http://schemas.openxmlformats.org/drawingml/2006/main" xmlns:r="http://schemas.openxmlformats.org/officeDocument/2006/relationships" xmlns:p="http://schemas.openxmlformats.org/presentationml/2006/main">
  <p:tag name="NUM" val="16"/>
</p:tagLst>
</file>

<file path=ppt/tags/tag22.xml><?xml version="1.0" encoding="utf-8"?>
<p:tagLst xmlns:a="http://schemas.openxmlformats.org/drawingml/2006/main" xmlns:r="http://schemas.openxmlformats.org/officeDocument/2006/relationships" xmlns:p="http://schemas.openxmlformats.org/presentationml/2006/main">
  <p:tag name="NUM" val="17"/>
</p:tagLst>
</file>

<file path=ppt/tags/tag23.xml><?xml version="1.0" encoding="utf-8"?>
<p:tagLst xmlns:a="http://schemas.openxmlformats.org/drawingml/2006/main" xmlns:r="http://schemas.openxmlformats.org/officeDocument/2006/relationships" xmlns:p="http://schemas.openxmlformats.org/presentationml/2006/main">
  <p:tag name="NUM" val="18"/>
</p:tagLst>
</file>

<file path=ppt/tags/tag24.xml><?xml version="1.0" encoding="utf-8"?>
<p:tagLst xmlns:a="http://schemas.openxmlformats.org/drawingml/2006/main" xmlns:r="http://schemas.openxmlformats.org/officeDocument/2006/relationships" xmlns:p="http://schemas.openxmlformats.org/presentationml/2006/main">
  <p:tag name="NUM" val="19"/>
</p:tagLst>
</file>

<file path=ppt/tags/tag25.xml><?xml version="1.0" encoding="utf-8"?>
<p:tagLst xmlns:a="http://schemas.openxmlformats.org/drawingml/2006/main" xmlns:r="http://schemas.openxmlformats.org/officeDocument/2006/relationships" xmlns:p="http://schemas.openxmlformats.org/presentationml/2006/main">
  <p:tag name="NUM" val="20"/>
</p:tagLst>
</file>

<file path=ppt/tags/tag26.xml><?xml version="1.0" encoding="utf-8"?>
<p:tagLst xmlns:a="http://schemas.openxmlformats.org/drawingml/2006/main" xmlns:r="http://schemas.openxmlformats.org/officeDocument/2006/relationships" xmlns:p="http://schemas.openxmlformats.org/presentationml/2006/main">
  <p:tag name="NUM" val="21"/>
</p:tagLst>
</file>

<file path=ppt/tags/tag27.xml><?xml version="1.0" encoding="utf-8"?>
<p:tagLst xmlns:a="http://schemas.openxmlformats.org/drawingml/2006/main" xmlns:r="http://schemas.openxmlformats.org/officeDocument/2006/relationships" xmlns:p="http://schemas.openxmlformats.org/presentationml/2006/main">
  <p:tag name="NUM" val="22"/>
</p:tagLst>
</file>

<file path=ppt/tags/tag28.xml><?xml version="1.0" encoding="utf-8"?>
<p:tagLst xmlns:a="http://schemas.openxmlformats.org/drawingml/2006/main" xmlns:r="http://schemas.openxmlformats.org/officeDocument/2006/relationships" xmlns:p="http://schemas.openxmlformats.org/presentationml/2006/main">
  <p:tag name="NUM" val="23"/>
</p:tagLst>
</file>

<file path=ppt/tags/tag29.xml><?xml version="1.0" encoding="utf-8"?>
<p:tagLst xmlns:a="http://schemas.openxmlformats.org/drawingml/2006/main" xmlns:r="http://schemas.openxmlformats.org/officeDocument/2006/relationships" xmlns:p="http://schemas.openxmlformats.org/presentationml/2006/main">
  <p:tag name="NUM" val="30"/>
</p:tagLst>
</file>

<file path=ppt/tags/tag30.xml><?xml version="1.0" encoding="utf-8"?>
<p:tagLst xmlns:a="http://schemas.openxmlformats.org/drawingml/2006/main" xmlns:r="http://schemas.openxmlformats.org/officeDocument/2006/relationships" xmlns:p="http://schemas.openxmlformats.org/presentationml/2006/main">
  <p:tag name="NUM" val="31"/>
</p:tagLst>
</file>

<file path=ppt/tags/tag31.xml><?xml version="1.0" encoding="utf-8"?>
<p:tagLst xmlns:a="http://schemas.openxmlformats.org/drawingml/2006/main" xmlns:r="http://schemas.openxmlformats.org/officeDocument/2006/relationships" xmlns:p="http://schemas.openxmlformats.org/presentationml/2006/main">
  <p:tag name="NUM" val="11"/>
</p:tagLst>
</file>

<file path=ppt/tags/tag32.xml><?xml version="1.0" encoding="utf-8"?>
<p:tagLst xmlns:a="http://schemas.openxmlformats.org/drawingml/2006/main" xmlns:r="http://schemas.openxmlformats.org/officeDocument/2006/relationships" xmlns:p="http://schemas.openxmlformats.org/presentationml/2006/main">
  <p:tag name="NUM" val="1"/>
</p:tagLst>
</file>

<file path=ppt/tags/tag33.xml><?xml version="1.0" encoding="utf-8"?>
<p:tagLst xmlns:a="http://schemas.openxmlformats.org/drawingml/2006/main" xmlns:r="http://schemas.openxmlformats.org/officeDocument/2006/relationships" xmlns:p="http://schemas.openxmlformats.org/presentationml/2006/main">
  <p:tag name="NUM" val="2"/>
</p:tagLst>
</file>

<file path=ppt/tags/tag34.xml><?xml version="1.0" encoding="utf-8"?>
<p:tagLst xmlns:a="http://schemas.openxmlformats.org/drawingml/2006/main" xmlns:r="http://schemas.openxmlformats.org/officeDocument/2006/relationships" xmlns:p="http://schemas.openxmlformats.org/presentationml/2006/main">
  <p:tag name="NUM" val="3"/>
</p:tagLst>
</file>

<file path=ppt/tags/tag35.xml><?xml version="1.0" encoding="utf-8"?>
<p:tagLst xmlns:a="http://schemas.openxmlformats.org/drawingml/2006/main" xmlns:r="http://schemas.openxmlformats.org/officeDocument/2006/relationships" xmlns:p="http://schemas.openxmlformats.org/presentationml/2006/main">
  <p:tag name="NUM" val="4"/>
</p:tagLst>
</file>

<file path=ppt/tags/tag36.xml><?xml version="1.0" encoding="utf-8"?>
<p:tagLst xmlns:a="http://schemas.openxmlformats.org/drawingml/2006/main" xmlns:r="http://schemas.openxmlformats.org/officeDocument/2006/relationships" xmlns:p="http://schemas.openxmlformats.org/presentationml/2006/main">
  <p:tag name="NUM" val="5"/>
</p:tagLst>
</file>

<file path=ppt/tags/tag37.xml><?xml version="1.0" encoding="utf-8"?>
<p:tagLst xmlns:a="http://schemas.openxmlformats.org/drawingml/2006/main" xmlns:r="http://schemas.openxmlformats.org/officeDocument/2006/relationships" xmlns:p="http://schemas.openxmlformats.org/presentationml/2006/main">
  <p:tag name="NUM" val="6"/>
</p:tagLst>
</file>

<file path=ppt/tags/tag38.xml><?xml version="1.0" encoding="utf-8"?>
<p:tagLst xmlns:a="http://schemas.openxmlformats.org/drawingml/2006/main" xmlns:r="http://schemas.openxmlformats.org/officeDocument/2006/relationships" xmlns:p="http://schemas.openxmlformats.org/presentationml/2006/main">
  <p:tag name="NUM" val="7"/>
</p:tagLst>
</file>

<file path=ppt/tags/tag39.xml><?xml version="1.0" encoding="utf-8"?>
<p:tagLst xmlns:a="http://schemas.openxmlformats.org/drawingml/2006/main" xmlns:r="http://schemas.openxmlformats.org/officeDocument/2006/relationships" xmlns:p="http://schemas.openxmlformats.org/presentationml/2006/main">
  <p:tag name="NUM" val="8"/>
</p:tagLst>
</file>

<file path=ppt/tags/tag40.xml><?xml version="1.0" encoding="utf-8"?>
<p:tagLst xmlns:a="http://schemas.openxmlformats.org/drawingml/2006/main" xmlns:r="http://schemas.openxmlformats.org/officeDocument/2006/relationships" xmlns:p="http://schemas.openxmlformats.org/presentationml/2006/main">
  <p:tag name="NUM" val="9"/>
</p:tagLst>
</file>

<file path=ppt/tags/tag41.xml><?xml version="1.0" encoding="utf-8"?>
<p:tagLst xmlns:a="http://schemas.openxmlformats.org/drawingml/2006/main" xmlns:r="http://schemas.openxmlformats.org/officeDocument/2006/relationships" xmlns:p="http://schemas.openxmlformats.org/presentationml/2006/main">
  <p:tag name="NUM" val="10"/>
</p:tagLst>
</file>

<file path=ppt/tags/tag42.xml><?xml version="1.0" encoding="utf-8"?>
<p:tagLst xmlns:a="http://schemas.openxmlformats.org/drawingml/2006/main" xmlns:r="http://schemas.openxmlformats.org/officeDocument/2006/relationships" xmlns:p="http://schemas.openxmlformats.org/presentationml/2006/main">
  <p:tag name="NUM" val="11"/>
</p:tagLst>
</file>

<file path=ppt/tags/tag43.xml><?xml version="1.0" encoding="utf-8"?>
<p:tagLst xmlns:a="http://schemas.openxmlformats.org/drawingml/2006/main" xmlns:r="http://schemas.openxmlformats.org/officeDocument/2006/relationships" xmlns:p="http://schemas.openxmlformats.org/presentationml/2006/main">
  <p:tag name="NUM" val="12"/>
</p:tagLst>
</file>

<file path=ppt/tags/tag44.xml><?xml version="1.0" encoding="utf-8"?>
<p:tagLst xmlns:a="http://schemas.openxmlformats.org/drawingml/2006/main" xmlns:r="http://schemas.openxmlformats.org/officeDocument/2006/relationships" xmlns:p="http://schemas.openxmlformats.org/presentationml/2006/main">
  <p:tag name="NUM" val="13"/>
</p:tagLst>
</file>

<file path=ppt/tags/tag45.xml><?xml version="1.0" encoding="utf-8"?>
<p:tagLst xmlns:a="http://schemas.openxmlformats.org/drawingml/2006/main" xmlns:r="http://schemas.openxmlformats.org/officeDocument/2006/relationships" xmlns:p="http://schemas.openxmlformats.org/presentationml/2006/main">
  <p:tag name="NUM" val="14"/>
</p:tagLst>
</file>

<file path=ppt/tags/tag46.xml><?xml version="1.0" encoding="utf-8"?>
<p:tagLst xmlns:a="http://schemas.openxmlformats.org/drawingml/2006/main" xmlns:r="http://schemas.openxmlformats.org/officeDocument/2006/relationships" xmlns:p="http://schemas.openxmlformats.org/presentationml/2006/main">
  <p:tag name="NUM" val="15"/>
</p:tagLst>
</file>

<file path=ppt/tags/tag47.xml><?xml version="1.0" encoding="utf-8"?>
<p:tagLst xmlns:a="http://schemas.openxmlformats.org/drawingml/2006/main" xmlns:r="http://schemas.openxmlformats.org/officeDocument/2006/relationships" xmlns:p="http://schemas.openxmlformats.org/presentationml/2006/main">
  <p:tag name="NUM" val="16"/>
</p:tagLst>
</file>

<file path=ppt/tags/tag48.xml><?xml version="1.0" encoding="utf-8"?>
<p:tagLst xmlns:a="http://schemas.openxmlformats.org/drawingml/2006/main" xmlns:r="http://schemas.openxmlformats.org/officeDocument/2006/relationships" xmlns:p="http://schemas.openxmlformats.org/presentationml/2006/main">
  <p:tag name="NUM" val="17"/>
</p:tagLst>
</file>

<file path=ppt/tags/tag49.xml><?xml version="1.0" encoding="utf-8"?>
<p:tagLst xmlns:a="http://schemas.openxmlformats.org/drawingml/2006/main" xmlns:r="http://schemas.openxmlformats.org/officeDocument/2006/relationships" xmlns:p="http://schemas.openxmlformats.org/presentationml/2006/main">
  <p:tag name="NUM" val="18"/>
</p:tagLst>
</file>

<file path=ppt/tags/tag50.xml><?xml version="1.0" encoding="utf-8"?>
<p:tagLst xmlns:a="http://schemas.openxmlformats.org/drawingml/2006/main" xmlns:r="http://schemas.openxmlformats.org/officeDocument/2006/relationships" xmlns:p="http://schemas.openxmlformats.org/presentationml/2006/main">
  <p:tag name="NUM" val="19"/>
</p:tagLst>
</file>

<file path=ppt/tags/tag51.xml><?xml version="1.0" encoding="utf-8"?>
<p:tagLst xmlns:a="http://schemas.openxmlformats.org/drawingml/2006/main" xmlns:r="http://schemas.openxmlformats.org/officeDocument/2006/relationships" xmlns:p="http://schemas.openxmlformats.org/presentationml/2006/main">
  <p:tag name="NUM" val="20"/>
</p:tagLst>
</file>

<file path=ppt/tags/tag52.xml><?xml version="1.0" encoding="utf-8"?>
<p:tagLst xmlns:a="http://schemas.openxmlformats.org/drawingml/2006/main" xmlns:r="http://schemas.openxmlformats.org/officeDocument/2006/relationships" xmlns:p="http://schemas.openxmlformats.org/presentationml/2006/main">
  <p:tag name="NUM" val="21"/>
</p:tagLst>
</file>

<file path=ppt/tags/tag53.xml><?xml version="1.0" encoding="utf-8"?>
<p:tagLst xmlns:a="http://schemas.openxmlformats.org/drawingml/2006/main" xmlns:r="http://schemas.openxmlformats.org/officeDocument/2006/relationships" xmlns:p="http://schemas.openxmlformats.org/presentationml/2006/main">
  <p:tag name="NUM" val="22"/>
</p:tagLst>
</file>

<file path=ppt/tags/tag54.xml><?xml version="1.0" encoding="utf-8"?>
<p:tagLst xmlns:a="http://schemas.openxmlformats.org/drawingml/2006/main" xmlns:r="http://schemas.openxmlformats.org/officeDocument/2006/relationships" xmlns:p="http://schemas.openxmlformats.org/presentationml/2006/main">
  <p:tag name="NUM" val="23"/>
</p:tagLst>
</file>

<file path=ppt/tags/tag55.xml><?xml version="1.0" encoding="utf-8"?>
<p:tagLst xmlns:a="http://schemas.openxmlformats.org/drawingml/2006/main" xmlns:r="http://schemas.openxmlformats.org/officeDocument/2006/relationships" xmlns:p="http://schemas.openxmlformats.org/presentationml/2006/main">
  <p:tag name="NUM" val="24"/>
</p:tagLst>
</file>

<file path=ppt/tags/tag56.xml><?xml version="1.0" encoding="utf-8"?>
<p:tagLst xmlns:a="http://schemas.openxmlformats.org/drawingml/2006/main" xmlns:r="http://schemas.openxmlformats.org/officeDocument/2006/relationships" xmlns:p="http://schemas.openxmlformats.org/presentationml/2006/main">
  <p:tag name="NUM" val="25"/>
</p:tagLst>
</file>

<file path=ppt/tags/tag57.xml><?xml version="1.0" encoding="utf-8"?>
<p:tagLst xmlns:a="http://schemas.openxmlformats.org/drawingml/2006/main" xmlns:r="http://schemas.openxmlformats.org/officeDocument/2006/relationships" xmlns:p="http://schemas.openxmlformats.org/presentationml/2006/main">
  <p:tag name="NUM" val="26"/>
</p:tagLst>
</file>

<file path=ppt/tags/tag58.xml><?xml version="1.0" encoding="utf-8"?>
<p:tagLst xmlns:a="http://schemas.openxmlformats.org/drawingml/2006/main" xmlns:r="http://schemas.openxmlformats.org/officeDocument/2006/relationships" xmlns:p="http://schemas.openxmlformats.org/presentationml/2006/main">
  <p:tag name="NUM" val="27"/>
</p:tagLst>
</file>

<file path=ppt/tags/tag59.xml><?xml version="1.0" encoding="utf-8"?>
<p:tagLst xmlns:a="http://schemas.openxmlformats.org/drawingml/2006/main" xmlns:r="http://schemas.openxmlformats.org/officeDocument/2006/relationships" xmlns:p="http://schemas.openxmlformats.org/presentationml/2006/main">
  <p:tag name="NUM" val="28"/>
</p:tagLst>
</file>

<file path=ppt/tags/tag60.xml><?xml version="1.0" encoding="utf-8"?>
<p:tagLst xmlns:a="http://schemas.openxmlformats.org/drawingml/2006/main" xmlns:r="http://schemas.openxmlformats.org/officeDocument/2006/relationships" xmlns:p="http://schemas.openxmlformats.org/presentationml/2006/main">
  <p:tag name="NUM" val="29"/>
</p:tagLst>
</file>

<file path=ppt/tags/tag61.xml><?xml version="1.0" encoding="utf-8"?>
<p:tagLst xmlns:a="http://schemas.openxmlformats.org/drawingml/2006/main" xmlns:r="http://schemas.openxmlformats.org/officeDocument/2006/relationships" xmlns:p="http://schemas.openxmlformats.org/presentationml/2006/main">
  <p:tag name="NUM" val="30"/>
</p:tagLst>
</file>

<file path=ppt/tags/tag62.xml><?xml version="1.0" encoding="utf-8"?>
<p:tagLst xmlns:a="http://schemas.openxmlformats.org/drawingml/2006/main" xmlns:r="http://schemas.openxmlformats.org/officeDocument/2006/relationships" xmlns:p="http://schemas.openxmlformats.org/presentationml/2006/main">
  <p:tag name="NUM" val="31"/>
</p:tagLst>
</file>

<file path=ppt/tags/tag63.xml><?xml version="1.0" encoding="utf-8"?>
<p:tagLst xmlns:a="http://schemas.openxmlformats.org/drawingml/2006/main" xmlns:r="http://schemas.openxmlformats.org/officeDocument/2006/relationships" xmlns:p="http://schemas.openxmlformats.org/presentationml/2006/main">
  <p:tag name="NUM" val="32"/>
</p:tagLst>
</file>

<file path=ppt/tags/tag64.xml><?xml version="1.0" encoding="utf-8"?>
<p:tagLst xmlns:a="http://schemas.openxmlformats.org/drawingml/2006/main" xmlns:r="http://schemas.openxmlformats.org/officeDocument/2006/relationships" xmlns:p="http://schemas.openxmlformats.org/presentationml/2006/main">
  <p:tag name="NUM" val="33"/>
</p:tagLst>
</file>

<file path=ppt/tags/tag65.xml><?xml version="1.0" encoding="utf-8"?>
<p:tagLst xmlns:a="http://schemas.openxmlformats.org/drawingml/2006/main" xmlns:r="http://schemas.openxmlformats.org/officeDocument/2006/relationships" xmlns:p="http://schemas.openxmlformats.org/presentationml/2006/main">
  <p:tag name="NUM" val="1"/>
</p:tagLst>
</file>

<file path=ppt/tags/tag66.xml><?xml version="1.0" encoding="utf-8"?>
<p:tagLst xmlns:a="http://schemas.openxmlformats.org/drawingml/2006/main" xmlns:r="http://schemas.openxmlformats.org/officeDocument/2006/relationships" xmlns:p="http://schemas.openxmlformats.org/presentationml/2006/main">
  <p:tag name="NUM" val="2"/>
</p:tagLst>
</file>

<file path=ppt/tags/tag67.xml><?xml version="1.0" encoding="utf-8"?>
<p:tagLst xmlns:a="http://schemas.openxmlformats.org/drawingml/2006/main" xmlns:r="http://schemas.openxmlformats.org/officeDocument/2006/relationships" xmlns:p="http://schemas.openxmlformats.org/presentationml/2006/main">
  <p:tag name="NUM" val="3"/>
</p:tagLst>
</file>

<file path=ppt/tags/tag68.xml><?xml version="1.0" encoding="utf-8"?>
<p:tagLst xmlns:a="http://schemas.openxmlformats.org/drawingml/2006/main" xmlns:r="http://schemas.openxmlformats.org/officeDocument/2006/relationships" xmlns:p="http://schemas.openxmlformats.org/presentationml/2006/main">
  <p:tag name="NUM" val="4"/>
</p:tagLst>
</file>

<file path=ppt/tags/tag69.xml><?xml version="1.0" encoding="utf-8"?>
<p:tagLst xmlns:a="http://schemas.openxmlformats.org/drawingml/2006/main" xmlns:r="http://schemas.openxmlformats.org/officeDocument/2006/relationships" xmlns:p="http://schemas.openxmlformats.org/presentationml/2006/main">
  <p:tag name="NUM" val="5"/>
</p:tagLst>
</file>

<file path=ppt/tags/tag70.xml><?xml version="1.0" encoding="utf-8"?>
<p:tagLst xmlns:a="http://schemas.openxmlformats.org/drawingml/2006/main" xmlns:r="http://schemas.openxmlformats.org/officeDocument/2006/relationships" xmlns:p="http://schemas.openxmlformats.org/presentationml/2006/main">
  <p:tag name="NUM" val="6"/>
</p:tagLst>
</file>

<file path=ppt/tags/tag71.xml><?xml version="1.0" encoding="utf-8"?>
<p:tagLst xmlns:a="http://schemas.openxmlformats.org/drawingml/2006/main" xmlns:r="http://schemas.openxmlformats.org/officeDocument/2006/relationships" xmlns:p="http://schemas.openxmlformats.org/presentationml/2006/main">
  <p:tag name="NUM" val="7"/>
</p:tagLst>
</file>

<file path=ppt/tags/tag72.xml><?xml version="1.0" encoding="utf-8"?>
<p:tagLst xmlns:a="http://schemas.openxmlformats.org/drawingml/2006/main" xmlns:r="http://schemas.openxmlformats.org/officeDocument/2006/relationships" xmlns:p="http://schemas.openxmlformats.org/presentationml/2006/main">
  <p:tag name="NUM" val="8"/>
</p:tagLst>
</file>

<file path=ppt/tags/tag73.xml><?xml version="1.0" encoding="utf-8"?>
<p:tagLst xmlns:a="http://schemas.openxmlformats.org/drawingml/2006/main" xmlns:r="http://schemas.openxmlformats.org/officeDocument/2006/relationships" xmlns:p="http://schemas.openxmlformats.org/presentationml/2006/main">
  <p:tag name="NUM" val="9"/>
</p:tagLst>
</file>

<file path=ppt/tags/tag74.xml><?xml version="1.0" encoding="utf-8"?>
<p:tagLst xmlns:a="http://schemas.openxmlformats.org/drawingml/2006/main" xmlns:r="http://schemas.openxmlformats.org/officeDocument/2006/relationships" xmlns:p="http://schemas.openxmlformats.org/presentationml/2006/main">
  <p:tag name="NUM" val="10"/>
</p:tagLst>
</file>

<file path=ppt/tags/tag75.xml><?xml version="1.0" encoding="utf-8"?>
<p:tagLst xmlns:a="http://schemas.openxmlformats.org/drawingml/2006/main" xmlns:r="http://schemas.openxmlformats.org/officeDocument/2006/relationships" xmlns:p="http://schemas.openxmlformats.org/presentationml/2006/main">
  <p:tag name="NUM" val="11"/>
</p:tagLst>
</file>

<file path=ppt/tags/tag76.xml><?xml version="1.0" encoding="utf-8"?>
<p:tagLst xmlns:a="http://schemas.openxmlformats.org/drawingml/2006/main" xmlns:r="http://schemas.openxmlformats.org/officeDocument/2006/relationships" xmlns:p="http://schemas.openxmlformats.org/presentationml/2006/main">
  <p:tag name="NUM" val="12"/>
</p:tagLst>
</file>

<file path=ppt/tags/tag77.xml><?xml version="1.0" encoding="utf-8"?>
<p:tagLst xmlns:a="http://schemas.openxmlformats.org/drawingml/2006/main" xmlns:r="http://schemas.openxmlformats.org/officeDocument/2006/relationships" xmlns:p="http://schemas.openxmlformats.org/presentationml/2006/main">
  <p:tag name="NUM" val="13"/>
</p:tagLst>
</file>

<file path=ppt/tags/tag78.xml><?xml version="1.0" encoding="utf-8"?>
<p:tagLst xmlns:a="http://schemas.openxmlformats.org/drawingml/2006/main" xmlns:r="http://schemas.openxmlformats.org/officeDocument/2006/relationships" xmlns:p="http://schemas.openxmlformats.org/presentationml/2006/main">
  <p:tag name="NUM" val="14"/>
</p:tagLst>
</file>

<file path=ppt/tags/tag79.xml><?xml version="1.0" encoding="utf-8"?>
<p:tagLst xmlns:a="http://schemas.openxmlformats.org/drawingml/2006/main" xmlns:r="http://schemas.openxmlformats.org/officeDocument/2006/relationships" xmlns:p="http://schemas.openxmlformats.org/presentationml/2006/main">
  <p:tag name="NUM" val="15"/>
</p:tagLst>
</file>

<file path=ppt/tags/tag80.xml><?xml version="1.0" encoding="utf-8"?>
<p:tagLst xmlns:a="http://schemas.openxmlformats.org/drawingml/2006/main" xmlns:r="http://schemas.openxmlformats.org/officeDocument/2006/relationships" xmlns:p="http://schemas.openxmlformats.org/presentationml/2006/main">
  <p:tag name="NUM" val="16"/>
</p:tagLst>
</file>

<file path=ppt/tags/tag81.xml><?xml version="1.0" encoding="utf-8"?>
<p:tagLst xmlns:a="http://schemas.openxmlformats.org/drawingml/2006/main" xmlns:r="http://schemas.openxmlformats.org/officeDocument/2006/relationships" xmlns:p="http://schemas.openxmlformats.org/presentationml/2006/main">
  <p:tag name="NUM" val="17"/>
</p:tagLst>
</file>

<file path=ppt/tags/tag82.xml><?xml version="1.0" encoding="utf-8"?>
<p:tagLst xmlns:a="http://schemas.openxmlformats.org/drawingml/2006/main" xmlns:r="http://schemas.openxmlformats.org/officeDocument/2006/relationships" xmlns:p="http://schemas.openxmlformats.org/presentationml/2006/main">
  <p:tag name="NUM" val="18"/>
</p:tagLst>
</file>

<file path=ppt/tags/tag83.xml><?xml version="1.0" encoding="utf-8"?>
<p:tagLst xmlns:a="http://schemas.openxmlformats.org/drawingml/2006/main" xmlns:r="http://schemas.openxmlformats.org/officeDocument/2006/relationships" xmlns:p="http://schemas.openxmlformats.org/presentationml/2006/main">
  <p:tag name="NUM" val="19"/>
</p:tagLst>
</file>

<file path=ppt/tags/tag84.xml><?xml version="1.0" encoding="utf-8"?>
<p:tagLst xmlns:a="http://schemas.openxmlformats.org/drawingml/2006/main" xmlns:r="http://schemas.openxmlformats.org/officeDocument/2006/relationships" xmlns:p="http://schemas.openxmlformats.org/presentationml/2006/main">
  <p:tag name="NUM" val="20"/>
</p:tagLst>
</file>

<file path=ppt/tags/tag85.xml><?xml version="1.0" encoding="utf-8"?>
<p:tagLst xmlns:a="http://schemas.openxmlformats.org/drawingml/2006/main" xmlns:r="http://schemas.openxmlformats.org/officeDocument/2006/relationships" xmlns:p="http://schemas.openxmlformats.org/presentationml/2006/main">
  <p:tag name="NUM" val="21"/>
</p:tagLst>
</file>

<file path=ppt/tags/tag86.xml><?xml version="1.0" encoding="utf-8"?>
<p:tagLst xmlns:a="http://schemas.openxmlformats.org/drawingml/2006/main" xmlns:r="http://schemas.openxmlformats.org/officeDocument/2006/relationships" xmlns:p="http://schemas.openxmlformats.org/presentationml/2006/main">
  <p:tag name="NUM" val="22"/>
</p:tagLst>
</file>

<file path=ppt/tags/tag87.xml><?xml version="1.0" encoding="utf-8"?>
<p:tagLst xmlns:a="http://schemas.openxmlformats.org/drawingml/2006/main" xmlns:r="http://schemas.openxmlformats.org/officeDocument/2006/relationships" xmlns:p="http://schemas.openxmlformats.org/presentationml/2006/main">
  <p:tag name="NUM" val="23"/>
</p:tagLst>
</file>

<file path=ppt/tags/tag88.xml><?xml version="1.0" encoding="utf-8"?>
<p:tagLst xmlns:a="http://schemas.openxmlformats.org/drawingml/2006/main" xmlns:r="http://schemas.openxmlformats.org/officeDocument/2006/relationships" xmlns:p="http://schemas.openxmlformats.org/presentationml/2006/main">
  <p:tag name="NUM" val="24"/>
</p:tagLst>
</file>

<file path=ppt/tags/tag89.xml><?xml version="1.0" encoding="utf-8"?>
<p:tagLst xmlns:a="http://schemas.openxmlformats.org/drawingml/2006/main" xmlns:r="http://schemas.openxmlformats.org/officeDocument/2006/relationships" xmlns:p="http://schemas.openxmlformats.org/presentationml/2006/main">
  <p:tag name="NUM" val="25"/>
</p:tagLst>
</file>

<file path=ppt/tags/tag90.xml><?xml version="1.0" encoding="utf-8"?>
<p:tagLst xmlns:a="http://schemas.openxmlformats.org/drawingml/2006/main" xmlns:r="http://schemas.openxmlformats.org/officeDocument/2006/relationships" xmlns:p="http://schemas.openxmlformats.org/presentationml/2006/main">
  <p:tag name="NUM" val="1"/>
</p:tagLst>
</file>

<file path=ppt/tags/tag91.xml><?xml version="1.0" encoding="utf-8"?>
<p:tagLst xmlns:a="http://schemas.openxmlformats.org/drawingml/2006/main" xmlns:r="http://schemas.openxmlformats.org/officeDocument/2006/relationships" xmlns:p="http://schemas.openxmlformats.org/presentationml/2006/main">
  <p:tag name="NUM" val="2"/>
</p:tagLst>
</file>

<file path=ppt/tags/tag92.xml><?xml version="1.0" encoding="utf-8"?>
<p:tagLst xmlns:a="http://schemas.openxmlformats.org/drawingml/2006/main" xmlns:r="http://schemas.openxmlformats.org/officeDocument/2006/relationships" xmlns:p="http://schemas.openxmlformats.org/presentationml/2006/main">
  <p:tag name="NUM" val="4"/>
</p:tagLst>
</file>

<file path=ppt/tags/tag93.xml><?xml version="1.0" encoding="utf-8"?>
<p:tagLst xmlns:a="http://schemas.openxmlformats.org/drawingml/2006/main" xmlns:r="http://schemas.openxmlformats.org/officeDocument/2006/relationships" xmlns:p="http://schemas.openxmlformats.org/presentationml/2006/main">
  <p:tag name="NUM" val="5"/>
</p:tagLst>
</file>

<file path=ppt/tags/tag94.xml><?xml version="1.0" encoding="utf-8"?>
<p:tagLst xmlns:a="http://schemas.openxmlformats.org/drawingml/2006/main" xmlns:r="http://schemas.openxmlformats.org/officeDocument/2006/relationships" xmlns:p="http://schemas.openxmlformats.org/presentationml/2006/main">
  <p:tag name="NUM" val="6"/>
</p:tagLst>
</file>

<file path=ppt/tags/tag95.xml><?xml version="1.0" encoding="utf-8"?>
<p:tagLst xmlns:a="http://schemas.openxmlformats.org/drawingml/2006/main" xmlns:r="http://schemas.openxmlformats.org/officeDocument/2006/relationships" xmlns:p="http://schemas.openxmlformats.org/presentationml/2006/main">
  <p:tag name="NUM" val="7"/>
</p:tagLst>
</file>

<file path=ppt/tags/tag96.xml><?xml version="1.0" encoding="utf-8"?>
<p:tagLst xmlns:a="http://schemas.openxmlformats.org/drawingml/2006/main" xmlns:r="http://schemas.openxmlformats.org/officeDocument/2006/relationships" xmlns:p="http://schemas.openxmlformats.org/presentationml/2006/main">
  <p:tag name="NUM" val="8"/>
</p:tagLst>
</file>

<file path=ppt/tags/tag97.xml><?xml version="1.0" encoding="utf-8"?>
<p:tagLst xmlns:a="http://schemas.openxmlformats.org/drawingml/2006/main" xmlns:r="http://schemas.openxmlformats.org/officeDocument/2006/relationships" xmlns:p="http://schemas.openxmlformats.org/presentationml/2006/main">
  <p:tag name="NUM" val="9"/>
</p:tagLst>
</file>

<file path=ppt/tags/tag98.xml><?xml version="1.0" encoding="utf-8"?>
<p:tagLst xmlns:a="http://schemas.openxmlformats.org/drawingml/2006/main" xmlns:r="http://schemas.openxmlformats.org/officeDocument/2006/relationships" xmlns:p="http://schemas.openxmlformats.org/presentationml/2006/main">
  <p:tag name="NUM" val="10"/>
</p:tagLst>
</file>

<file path=ppt/tags/tag99.xml><?xml version="1.0" encoding="utf-8"?>
<p:tagLst xmlns:a="http://schemas.openxmlformats.org/drawingml/2006/main" xmlns:r="http://schemas.openxmlformats.org/officeDocument/2006/relationships" xmlns:p="http://schemas.openxmlformats.org/presentationml/2006/main">
  <p:tag name="NUM" val="11"/>
</p:tagLst>
</file>

<file path=ppt/tags/tag100.xml><?xml version="1.0" encoding="utf-8"?>
<p:tagLst xmlns:a="http://schemas.openxmlformats.org/drawingml/2006/main" xmlns:r="http://schemas.openxmlformats.org/officeDocument/2006/relationships" xmlns:p="http://schemas.openxmlformats.org/presentationml/2006/main">
  <p:tag name="NUM" val="12"/>
</p:tagLst>
</file>

<file path=ppt/tags/tag101.xml><?xml version="1.0" encoding="utf-8"?>
<p:tagLst xmlns:a="http://schemas.openxmlformats.org/drawingml/2006/main" xmlns:r="http://schemas.openxmlformats.org/officeDocument/2006/relationships" xmlns:p="http://schemas.openxmlformats.org/presentationml/2006/main">
  <p:tag name="NUM" val="13"/>
</p:tagLst>
</file>

<file path=ppt/tags/tag102.xml><?xml version="1.0" encoding="utf-8"?>
<p:tagLst xmlns:a="http://schemas.openxmlformats.org/drawingml/2006/main" xmlns:r="http://schemas.openxmlformats.org/officeDocument/2006/relationships" xmlns:p="http://schemas.openxmlformats.org/presentationml/2006/main">
  <p:tag name="NUM" val="15"/>
</p:tagLst>
</file>

<file path=ppt/tags/tag103.xml><?xml version="1.0" encoding="utf-8"?>
<p:tagLst xmlns:a="http://schemas.openxmlformats.org/drawingml/2006/main" xmlns:r="http://schemas.openxmlformats.org/officeDocument/2006/relationships" xmlns:p="http://schemas.openxmlformats.org/presentationml/2006/main">
  <p:tag name="NUM" val="16"/>
</p:tagLst>
</file>

<file path=ppt/tags/tag104.xml><?xml version="1.0" encoding="utf-8"?>
<p:tagLst xmlns:a="http://schemas.openxmlformats.org/drawingml/2006/main" xmlns:r="http://schemas.openxmlformats.org/officeDocument/2006/relationships" xmlns:p="http://schemas.openxmlformats.org/presentationml/2006/main">
  <p:tag name="NUM" val="17"/>
</p:tagLst>
</file>

<file path=ppt/tags/tag105.xml><?xml version="1.0" encoding="utf-8"?>
<p:tagLst xmlns:a="http://schemas.openxmlformats.org/drawingml/2006/main" xmlns:r="http://schemas.openxmlformats.org/officeDocument/2006/relationships" xmlns:p="http://schemas.openxmlformats.org/presentationml/2006/main">
  <p:tag name="NUM" val="18"/>
</p:tagLst>
</file>

<file path=ppt/tags/tag106.xml><?xml version="1.0" encoding="utf-8"?>
<p:tagLst xmlns:a="http://schemas.openxmlformats.org/drawingml/2006/main" xmlns:r="http://schemas.openxmlformats.org/officeDocument/2006/relationships" xmlns:p="http://schemas.openxmlformats.org/presentationml/2006/main">
  <p:tag name="NUM" val="19"/>
</p:tagLst>
</file>

<file path=ppt/tags/tag107.xml><?xml version="1.0" encoding="utf-8"?>
<p:tagLst xmlns:a="http://schemas.openxmlformats.org/drawingml/2006/main" xmlns:r="http://schemas.openxmlformats.org/officeDocument/2006/relationships" xmlns:p="http://schemas.openxmlformats.org/presentationml/2006/main">
  <p:tag name="NUM" val="20"/>
</p:tagLst>
</file>

<file path=ppt/tags/tag108.xml><?xml version="1.0" encoding="utf-8"?>
<p:tagLst xmlns:a="http://schemas.openxmlformats.org/drawingml/2006/main" xmlns:r="http://schemas.openxmlformats.org/officeDocument/2006/relationships" xmlns:p="http://schemas.openxmlformats.org/presentationml/2006/main">
  <p:tag name="NUM" val="21"/>
</p:tagLst>
</file>

<file path=ppt/tags/tag109.xml><?xml version="1.0" encoding="utf-8"?>
<p:tagLst xmlns:a="http://schemas.openxmlformats.org/drawingml/2006/main" xmlns:r="http://schemas.openxmlformats.org/officeDocument/2006/relationships" xmlns:p="http://schemas.openxmlformats.org/presentationml/2006/main">
  <p:tag name="NUM" val="22"/>
</p:tagLst>
</file>

<file path=ppt/tags/tag110.xml><?xml version="1.0" encoding="utf-8"?>
<p:tagLst xmlns:a="http://schemas.openxmlformats.org/drawingml/2006/main" xmlns:r="http://schemas.openxmlformats.org/officeDocument/2006/relationships" xmlns:p="http://schemas.openxmlformats.org/presentationml/2006/main">
  <p:tag name="NUM" val="23"/>
</p:tagLst>
</file>

<file path=ppt/tags/tag111.xml><?xml version="1.0" encoding="utf-8"?>
<p:tagLst xmlns:a="http://schemas.openxmlformats.org/drawingml/2006/main" xmlns:r="http://schemas.openxmlformats.org/officeDocument/2006/relationships" xmlns:p="http://schemas.openxmlformats.org/presentationml/2006/main">
  <p:tag name="NUM" val="24"/>
</p:tagLst>
</file>

<file path=ppt/tags/tag112.xml><?xml version="1.0" encoding="utf-8"?>
<p:tagLst xmlns:a="http://schemas.openxmlformats.org/drawingml/2006/main" xmlns:r="http://schemas.openxmlformats.org/officeDocument/2006/relationships" xmlns:p="http://schemas.openxmlformats.org/presentationml/2006/main">
  <p:tag name="NUM" val="25"/>
</p:tagLst>
</file>

<file path=ppt/tags/tag113.xml><?xml version="1.0" encoding="utf-8"?>
<p:tagLst xmlns:a="http://schemas.openxmlformats.org/drawingml/2006/main" xmlns:r="http://schemas.openxmlformats.org/officeDocument/2006/relationships" xmlns:p="http://schemas.openxmlformats.org/presentationml/2006/main">
  <p:tag name="NUM" val="27"/>
</p:tagLst>
</file>

<file path=ppt/tags/tag114.xml><?xml version="1.0" encoding="utf-8"?>
<p:tagLst xmlns:a="http://schemas.openxmlformats.org/drawingml/2006/main" xmlns:r="http://schemas.openxmlformats.org/officeDocument/2006/relationships" xmlns:p="http://schemas.openxmlformats.org/presentationml/2006/main">
  <p:tag name="NUM" val="29"/>
</p:tagLst>
</file>

<file path=ppt/tags/tag115.xml><?xml version="1.0" encoding="utf-8"?>
<p:tagLst xmlns:a="http://schemas.openxmlformats.org/drawingml/2006/main" xmlns:r="http://schemas.openxmlformats.org/officeDocument/2006/relationships" xmlns:p="http://schemas.openxmlformats.org/presentationml/2006/main">
  <p:tag name="NUM" val="31"/>
</p:tagLst>
</file>

<file path=ppt/tags/tag116.xml><?xml version="1.0" encoding="utf-8"?>
<p:tagLst xmlns:a="http://schemas.openxmlformats.org/drawingml/2006/main" xmlns:r="http://schemas.openxmlformats.org/officeDocument/2006/relationships" xmlns:p="http://schemas.openxmlformats.org/presentationml/2006/main">
  <p:tag name="NUM" val="32"/>
</p:tagLst>
</file>

<file path=ppt/tags/tag117.xml><?xml version="1.0" encoding="utf-8"?>
<p:tagLst xmlns:a="http://schemas.openxmlformats.org/drawingml/2006/main" xmlns:r="http://schemas.openxmlformats.org/officeDocument/2006/relationships" xmlns:p="http://schemas.openxmlformats.org/presentationml/2006/main">
  <p:tag name="NUM" val="27"/>
</p:tagLst>
</file>

<file path=ppt/tags/tag118.xml><?xml version="1.0" encoding="utf-8"?>
<p:tagLst xmlns:a="http://schemas.openxmlformats.org/drawingml/2006/main" xmlns:r="http://schemas.openxmlformats.org/officeDocument/2006/relationships" xmlns:p="http://schemas.openxmlformats.org/presentationml/2006/main">
  <p:tag name="NUM" val="1"/>
</p:tagLst>
</file>

<file path=ppt/tags/tag119.xml><?xml version="1.0" encoding="utf-8"?>
<p:tagLst xmlns:a="http://schemas.openxmlformats.org/drawingml/2006/main" xmlns:r="http://schemas.openxmlformats.org/officeDocument/2006/relationships" xmlns:p="http://schemas.openxmlformats.org/presentationml/2006/main">
  <p:tag name="NUM" val="2"/>
</p:tagLst>
</file>

<file path=ppt/tags/tag120.xml><?xml version="1.0" encoding="utf-8"?>
<p:tagLst xmlns:a="http://schemas.openxmlformats.org/drawingml/2006/main" xmlns:r="http://schemas.openxmlformats.org/officeDocument/2006/relationships" xmlns:p="http://schemas.openxmlformats.org/presentationml/2006/main">
  <p:tag name="NUM" val="9"/>
</p:tagLst>
</file>

<file path=ppt/tags/tag121.xml><?xml version="1.0" encoding="utf-8"?>
<p:tagLst xmlns:a="http://schemas.openxmlformats.org/drawingml/2006/main" xmlns:r="http://schemas.openxmlformats.org/officeDocument/2006/relationships" xmlns:p="http://schemas.openxmlformats.org/presentationml/2006/main">
  <p:tag name="NUM" val="10"/>
</p:tagLst>
</file>

<file path=ppt/tags/tag122.xml><?xml version="1.0" encoding="utf-8"?>
<p:tagLst xmlns:a="http://schemas.openxmlformats.org/drawingml/2006/main" xmlns:r="http://schemas.openxmlformats.org/officeDocument/2006/relationships" xmlns:p="http://schemas.openxmlformats.org/presentationml/2006/main">
  <p:tag name="NUM" val="11"/>
</p:tagLst>
</file>

<file path=ppt/tags/tag123.xml><?xml version="1.0" encoding="utf-8"?>
<p:tagLst xmlns:a="http://schemas.openxmlformats.org/drawingml/2006/main" xmlns:r="http://schemas.openxmlformats.org/officeDocument/2006/relationships" xmlns:p="http://schemas.openxmlformats.org/presentationml/2006/main">
  <p:tag name="NUM" val="12"/>
</p:tagLst>
</file>

<file path=ppt/tags/tag124.xml><?xml version="1.0" encoding="utf-8"?>
<p:tagLst xmlns:a="http://schemas.openxmlformats.org/drawingml/2006/main" xmlns:r="http://schemas.openxmlformats.org/officeDocument/2006/relationships" xmlns:p="http://schemas.openxmlformats.org/presentationml/2006/main">
  <p:tag name="NUM" val="13"/>
</p:tagLst>
</file>

<file path=ppt/tags/tag125.xml><?xml version="1.0" encoding="utf-8"?>
<p:tagLst xmlns:a="http://schemas.openxmlformats.org/drawingml/2006/main" xmlns:r="http://schemas.openxmlformats.org/officeDocument/2006/relationships" xmlns:p="http://schemas.openxmlformats.org/presentationml/2006/main">
  <p:tag name="NUM" val="14"/>
</p:tagLst>
</file>

<file path=ppt/tags/tag126.xml><?xml version="1.0" encoding="utf-8"?>
<p:tagLst xmlns:a="http://schemas.openxmlformats.org/drawingml/2006/main" xmlns:r="http://schemas.openxmlformats.org/officeDocument/2006/relationships" xmlns:p="http://schemas.openxmlformats.org/presentationml/2006/main">
  <p:tag name="NUM" val="15"/>
</p:tagLst>
</file>

<file path=ppt/tags/tag127.xml><?xml version="1.0" encoding="utf-8"?>
<p:tagLst xmlns:a="http://schemas.openxmlformats.org/drawingml/2006/main" xmlns:r="http://schemas.openxmlformats.org/officeDocument/2006/relationships" xmlns:p="http://schemas.openxmlformats.org/presentationml/2006/main">
  <p:tag name="NUM" val="16"/>
</p:tagLst>
</file>

<file path=ppt/tags/tag128.xml><?xml version="1.0" encoding="utf-8"?>
<p:tagLst xmlns:a="http://schemas.openxmlformats.org/drawingml/2006/main" xmlns:r="http://schemas.openxmlformats.org/officeDocument/2006/relationships" xmlns:p="http://schemas.openxmlformats.org/presentationml/2006/main">
  <p:tag name="NUM" val="17"/>
</p:tagLst>
</file>

<file path=ppt/tags/tag129.xml><?xml version="1.0" encoding="utf-8"?>
<p:tagLst xmlns:a="http://schemas.openxmlformats.org/drawingml/2006/main" xmlns:r="http://schemas.openxmlformats.org/officeDocument/2006/relationships" xmlns:p="http://schemas.openxmlformats.org/presentationml/2006/main">
  <p:tag name="NUM" val="18"/>
</p:tagLst>
</file>

<file path=ppt/tags/tag130.xml><?xml version="1.0" encoding="utf-8"?>
<p:tagLst xmlns:a="http://schemas.openxmlformats.org/drawingml/2006/main" xmlns:r="http://schemas.openxmlformats.org/officeDocument/2006/relationships" xmlns:p="http://schemas.openxmlformats.org/presentationml/2006/main">
  <p:tag name="NUM" val="19"/>
</p:tagLst>
</file>

<file path=ppt/tags/tag131.xml><?xml version="1.0" encoding="utf-8"?>
<p:tagLst xmlns:a="http://schemas.openxmlformats.org/drawingml/2006/main" xmlns:r="http://schemas.openxmlformats.org/officeDocument/2006/relationships" xmlns:p="http://schemas.openxmlformats.org/presentationml/2006/main">
  <p:tag name="NUM" val="20"/>
</p:tagLst>
</file>

<file path=ppt/tags/tag132.xml><?xml version="1.0" encoding="utf-8"?>
<p:tagLst xmlns:a="http://schemas.openxmlformats.org/drawingml/2006/main" xmlns:r="http://schemas.openxmlformats.org/officeDocument/2006/relationships" xmlns:p="http://schemas.openxmlformats.org/presentationml/2006/main">
  <p:tag name="NUM" val="21"/>
</p:tagLst>
</file>

<file path=ppt/tags/tag133.xml><?xml version="1.0" encoding="utf-8"?>
<p:tagLst xmlns:a="http://schemas.openxmlformats.org/drawingml/2006/main" xmlns:r="http://schemas.openxmlformats.org/officeDocument/2006/relationships" xmlns:p="http://schemas.openxmlformats.org/presentationml/2006/main">
  <p:tag name="NUM" val="22"/>
</p:tagLst>
</file>

<file path=ppt/tags/tag134.xml><?xml version="1.0" encoding="utf-8"?>
<p:tagLst xmlns:a="http://schemas.openxmlformats.org/drawingml/2006/main" xmlns:r="http://schemas.openxmlformats.org/officeDocument/2006/relationships" xmlns:p="http://schemas.openxmlformats.org/presentationml/2006/main">
  <p:tag name="NUM" val="23"/>
</p:tagLst>
</file>

<file path=ppt/tags/tag135.xml><?xml version="1.0" encoding="utf-8"?>
<p:tagLst xmlns:a="http://schemas.openxmlformats.org/drawingml/2006/main" xmlns:r="http://schemas.openxmlformats.org/officeDocument/2006/relationships" xmlns:p="http://schemas.openxmlformats.org/presentationml/2006/main">
  <p:tag name="NUM" val="24"/>
</p:tagLst>
</file>

<file path=ppt/tags/tag136.xml><?xml version="1.0" encoding="utf-8"?>
<p:tagLst xmlns:a="http://schemas.openxmlformats.org/drawingml/2006/main" xmlns:r="http://schemas.openxmlformats.org/officeDocument/2006/relationships" xmlns:p="http://schemas.openxmlformats.org/presentationml/2006/main">
  <p:tag name="NUM" val="25"/>
</p:tagLst>
</file>

<file path=ppt/tags/tag137.xml><?xml version="1.0" encoding="utf-8"?>
<p:tagLst xmlns:a="http://schemas.openxmlformats.org/drawingml/2006/main" xmlns:r="http://schemas.openxmlformats.org/officeDocument/2006/relationships" xmlns:p="http://schemas.openxmlformats.org/presentationml/2006/main">
  <p:tag name="NUM" val="26"/>
</p:tagLst>
</file>

<file path=ppt/tags/tag138.xml><?xml version="1.0" encoding="utf-8"?>
<p:tagLst xmlns:a="http://schemas.openxmlformats.org/drawingml/2006/main" xmlns:r="http://schemas.openxmlformats.org/officeDocument/2006/relationships" xmlns:p="http://schemas.openxmlformats.org/presentationml/2006/main">
  <p:tag name="NUM" val="27"/>
</p:tagLst>
</file>

<file path=ppt/tags/tag139.xml><?xml version="1.0" encoding="utf-8"?>
<p:tagLst xmlns:a="http://schemas.openxmlformats.org/drawingml/2006/main" xmlns:r="http://schemas.openxmlformats.org/officeDocument/2006/relationships" xmlns:p="http://schemas.openxmlformats.org/presentationml/2006/main">
  <p:tag name="NUM" val="28"/>
</p:tagLst>
</file>

<file path=ppt/tags/tag140.xml><?xml version="1.0" encoding="utf-8"?>
<p:tagLst xmlns:a="http://schemas.openxmlformats.org/drawingml/2006/main" xmlns:r="http://schemas.openxmlformats.org/officeDocument/2006/relationships" xmlns:p="http://schemas.openxmlformats.org/presentationml/2006/main">
  <p:tag name="NUM" val="1"/>
</p:tagLst>
</file>

<file path=ppt/tags/tag141.xml><?xml version="1.0" encoding="utf-8"?>
<p:tagLst xmlns:a="http://schemas.openxmlformats.org/drawingml/2006/main" xmlns:r="http://schemas.openxmlformats.org/officeDocument/2006/relationships" xmlns:p="http://schemas.openxmlformats.org/presentationml/2006/main">
  <p:tag name="NUM" val="2"/>
</p:tagLst>
</file>

<file path=ppt/tags/tag142.xml><?xml version="1.0" encoding="utf-8"?>
<p:tagLst xmlns:a="http://schemas.openxmlformats.org/drawingml/2006/main" xmlns:r="http://schemas.openxmlformats.org/officeDocument/2006/relationships" xmlns:p="http://schemas.openxmlformats.org/presentationml/2006/main">
  <p:tag name="NUM" val="4"/>
</p:tagLst>
</file>

<file path=ppt/tags/tag143.xml><?xml version="1.0" encoding="utf-8"?>
<p:tagLst xmlns:a="http://schemas.openxmlformats.org/drawingml/2006/main" xmlns:r="http://schemas.openxmlformats.org/officeDocument/2006/relationships" xmlns:p="http://schemas.openxmlformats.org/presentationml/2006/main">
  <p:tag name="NUM" val="5"/>
</p:tagLst>
</file>

<file path=ppt/tags/tag144.xml><?xml version="1.0" encoding="utf-8"?>
<p:tagLst xmlns:a="http://schemas.openxmlformats.org/drawingml/2006/main" xmlns:r="http://schemas.openxmlformats.org/officeDocument/2006/relationships" xmlns:p="http://schemas.openxmlformats.org/presentationml/2006/main">
  <p:tag name="NUM" val="6"/>
</p:tagLst>
</file>

<file path=ppt/tags/tag145.xml><?xml version="1.0" encoding="utf-8"?>
<p:tagLst xmlns:a="http://schemas.openxmlformats.org/drawingml/2006/main" xmlns:r="http://schemas.openxmlformats.org/officeDocument/2006/relationships" xmlns:p="http://schemas.openxmlformats.org/presentationml/2006/main">
  <p:tag name="NUM" val="7"/>
</p:tagLst>
</file>

<file path=ppt/tags/tag146.xml><?xml version="1.0" encoding="utf-8"?>
<p:tagLst xmlns:a="http://schemas.openxmlformats.org/drawingml/2006/main" xmlns:r="http://schemas.openxmlformats.org/officeDocument/2006/relationships" xmlns:p="http://schemas.openxmlformats.org/presentationml/2006/main">
  <p:tag name="NUM" val="8"/>
</p:tagLst>
</file>

<file path=ppt/tags/tag147.xml><?xml version="1.0" encoding="utf-8"?>
<p:tagLst xmlns:a="http://schemas.openxmlformats.org/drawingml/2006/main" xmlns:r="http://schemas.openxmlformats.org/officeDocument/2006/relationships" xmlns:p="http://schemas.openxmlformats.org/presentationml/2006/main">
  <p:tag name="NUM" val="9"/>
</p:tagLst>
</file>

<file path=ppt/tags/tag148.xml><?xml version="1.0" encoding="utf-8"?>
<p:tagLst xmlns:a="http://schemas.openxmlformats.org/drawingml/2006/main" xmlns:r="http://schemas.openxmlformats.org/officeDocument/2006/relationships" xmlns:p="http://schemas.openxmlformats.org/presentationml/2006/main">
  <p:tag name="NUM" val="10"/>
</p:tagLst>
</file>

<file path=ppt/tags/tag149.xml><?xml version="1.0" encoding="utf-8"?>
<p:tagLst xmlns:a="http://schemas.openxmlformats.org/drawingml/2006/main" xmlns:r="http://schemas.openxmlformats.org/officeDocument/2006/relationships" xmlns:p="http://schemas.openxmlformats.org/presentationml/2006/main">
  <p:tag name="NUM" val="11"/>
</p:tagLst>
</file>

<file path=ppt/tags/tag150.xml><?xml version="1.0" encoding="utf-8"?>
<p:tagLst xmlns:a="http://schemas.openxmlformats.org/drawingml/2006/main" xmlns:r="http://schemas.openxmlformats.org/officeDocument/2006/relationships" xmlns:p="http://schemas.openxmlformats.org/presentationml/2006/main">
  <p:tag name="NUM" val="12"/>
</p:tagLst>
</file>

<file path=ppt/tags/tag151.xml><?xml version="1.0" encoding="utf-8"?>
<p:tagLst xmlns:a="http://schemas.openxmlformats.org/drawingml/2006/main" xmlns:r="http://schemas.openxmlformats.org/officeDocument/2006/relationships" xmlns:p="http://schemas.openxmlformats.org/presentationml/2006/main">
  <p:tag name="NUM" val="13"/>
</p:tagLst>
</file>

<file path=ppt/tags/tag152.xml><?xml version="1.0" encoding="utf-8"?>
<p:tagLst xmlns:a="http://schemas.openxmlformats.org/drawingml/2006/main" xmlns:r="http://schemas.openxmlformats.org/officeDocument/2006/relationships" xmlns:p="http://schemas.openxmlformats.org/presentationml/2006/main">
  <p:tag name="NUM" val="14"/>
</p:tagLst>
</file>

<file path=ppt/tags/tag153.xml><?xml version="1.0" encoding="utf-8"?>
<p:tagLst xmlns:a="http://schemas.openxmlformats.org/drawingml/2006/main" xmlns:r="http://schemas.openxmlformats.org/officeDocument/2006/relationships" xmlns:p="http://schemas.openxmlformats.org/presentationml/2006/main">
  <p:tag name="NUM" val="15"/>
</p:tagLst>
</file>

<file path=ppt/tags/tag154.xml><?xml version="1.0" encoding="utf-8"?>
<p:tagLst xmlns:a="http://schemas.openxmlformats.org/drawingml/2006/main" xmlns:r="http://schemas.openxmlformats.org/officeDocument/2006/relationships" xmlns:p="http://schemas.openxmlformats.org/presentationml/2006/main">
  <p:tag name="NUM" val="16"/>
</p:tagLst>
</file>

<file path=ppt/tags/tag155.xml><?xml version="1.0" encoding="utf-8"?>
<p:tagLst xmlns:a="http://schemas.openxmlformats.org/drawingml/2006/main" xmlns:r="http://schemas.openxmlformats.org/officeDocument/2006/relationships" xmlns:p="http://schemas.openxmlformats.org/presentationml/2006/main">
  <p:tag name="NUM" val="17"/>
</p:tagLst>
</file>

<file path=ppt/tags/tag156.xml><?xml version="1.0" encoding="utf-8"?>
<p:tagLst xmlns:a="http://schemas.openxmlformats.org/drawingml/2006/main" xmlns:r="http://schemas.openxmlformats.org/officeDocument/2006/relationships" xmlns:p="http://schemas.openxmlformats.org/presentationml/2006/main">
  <p:tag name="NUM" val="18"/>
</p:tagLst>
</file>

<file path=ppt/tags/tag157.xml><?xml version="1.0" encoding="utf-8"?>
<p:tagLst xmlns:a="http://schemas.openxmlformats.org/drawingml/2006/main" xmlns:r="http://schemas.openxmlformats.org/officeDocument/2006/relationships" xmlns:p="http://schemas.openxmlformats.org/presentationml/2006/main">
  <p:tag name="NUM" val="19"/>
</p:tagLst>
</file>

<file path=ppt/tags/tag158.xml><?xml version="1.0" encoding="utf-8"?>
<p:tagLst xmlns:a="http://schemas.openxmlformats.org/drawingml/2006/main" xmlns:r="http://schemas.openxmlformats.org/officeDocument/2006/relationships" xmlns:p="http://schemas.openxmlformats.org/presentationml/2006/main">
  <p:tag name="NUM" val="20"/>
</p:tagLst>
</file>

<file path=ppt/tags/tag159.xml><?xml version="1.0" encoding="utf-8"?>
<p:tagLst xmlns:a="http://schemas.openxmlformats.org/drawingml/2006/main" xmlns:r="http://schemas.openxmlformats.org/officeDocument/2006/relationships" xmlns:p="http://schemas.openxmlformats.org/presentationml/2006/main">
  <p:tag name="NUM" val="21"/>
</p:tagLst>
</file>

<file path=ppt/tags/tag160.xml><?xml version="1.0" encoding="utf-8"?>
<p:tagLst xmlns:a="http://schemas.openxmlformats.org/drawingml/2006/main" xmlns:r="http://schemas.openxmlformats.org/officeDocument/2006/relationships" xmlns:p="http://schemas.openxmlformats.org/presentationml/2006/main">
  <p:tag name="NUM" val="1"/>
</p:tagLst>
</file>

<file path=ppt/tags/tag161.xml><?xml version="1.0" encoding="utf-8"?>
<p:tagLst xmlns:a="http://schemas.openxmlformats.org/drawingml/2006/main" xmlns:r="http://schemas.openxmlformats.org/officeDocument/2006/relationships" xmlns:p="http://schemas.openxmlformats.org/presentationml/2006/main">
  <p:tag name="NUM" val="2"/>
</p:tagLst>
</file>

<file path=ppt/tags/tag162.xml><?xml version="1.0" encoding="utf-8"?>
<p:tagLst xmlns:a="http://schemas.openxmlformats.org/drawingml/2006/main" xmlns:r="http://schemas.openxmlformats.org/officeDocument/2006/relationships" xmlns:p="http://schemas.openxmlformats.org/presentationml/2006/main">
  <p:tag name="NUM" val="5"/>
</p:tagLst>
</file>

<file path=ppt/tags/tag163.xml><?xml version="1.0" encoding="utf-8"?>
<p:tagLst xmlns:a="http://schemas.openxmlformats.org/drawingml/2006/main" xmlns:r="http://schemas.openxmlformats.org/officeDocument/2006/relationships" xmlns:p="http://schemas.openxmlformats.org/presentationml/2006/main">
  <p:tag name="NUM" val="6"/>
</p:tagLst>
</file>

<file path=ppt/tags/tag164.xml><?xml version="1.0" encoding="utf-8"?>
<p:tagLst xmlns:a="http://schemas.openxmlformats.org/drawingml/2006/main" xmlns:r="http://schemas.openxmlformats.org/officeDocument/2006/relationships" xmlns:p="http://schemas.openxmlformats.org/presentationml/2006/main">
  <p:tag name="NUM" val="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1221</TotalTime>
  <Words>2418</Words>
  <Application>Microsoft Office PowerPoint</Application>
  <PresentationFormat>Grand écran</PresentationFormat>
  <Paragraphs>202</Paragraphs>
  <Slides>10</Slides>
  <Notes>10</Notes>
  <HiddenSlides>0</HiddenSlides>
  <MMClips>0</MMClips>
  <ScaleCrop>false</ScaleCrop>
  <HeadingPairs>
    <vt:vector size="6" baseType="variant">
      <vt:variant>
        <vt:lpstr>Polices utilisées</vt:lpstr>
      </vt:variant>
      <vt:variant>
        <vt:i4>1</vt:i4>
      </vt:variant>
      <vt:variant>
        <vt:lpstr>Thème</vt:lpstr>
      </vt:variant>
      <vt:variant>
        <vt:i4>1</vt:i4>
      </vt:variant>
      <vt:variant>
        <vt:lpstr>Titres des diapositives</vt:lpstr>
      </vt:variant>
      <vt:variant>
        <vt:i4>10</vt:i4>
      </vt:variant>
    </vt:vector>
  </HeadingPairs>
  <TitlesOfParts>
    <vt:vector size="12" baseType="lpstr">
      <vt:lpstr>Arial</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Nathalie Dubois</cp:lastModifiedBy>
  <cp:revision>19</cp:revision>
  <cp:lastPrinted>2026-08-26T20:14:59Z</cp:lastPrinted>
  <dcterms:created xsi:type="dcterms:W3CDTF">2026-08-26T16:45:30Z</dcterms:created>
  <dcterms:modified xsi:type="dcterms:W3CDTF">2026-08-27T14:26:54Z</dcterms:modified>
</cp:coreProperties>
</file>