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"/>
  </p:notesMasterIdLst>
  <p:sldIdLst>
    <p:sldId id="259" r:id="rId2"/>
  </p:sldIdLst>
  <p:sldSz cx="51120675" cy="35999738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7" userDrawn="1">
          <p15:clr>
            <a:srgbClr val="A4A3A4"/>
          </p15:clr>
        </p15:guide>
        <p15:guide id="3" pos="6031" userDrawn="1">
          <p15:clr>
            <a:srgbClr val="A4A3A4"/>
          </p15:clr>
        </p15:guide>
        <p15:guide id="4" pos="21726" userDrawn="1">
          <p15:clr>
            <a:srgbClr val="A4A3A4"/>
          </p15:clr>
        </p15:guide>
        <p15:guide id="6" orient="horz" pos="22179" userDrawn="1">
          <p15:clr>
            <a:srgbClr val="A4A3A4"/>
          </p15:clr>
        </p15:guide>
        <p15:guide id="7" pos="656" userDrawn="1">
          <p15:clr>
            <a:srgbClr val="A4A3A4"/>
          </p15:clr>
        </p15:guide>
        <p15:guide id="8" pos="10658" userDrawn="1">
          <p15:clr>
            <a:srgbClr val="A4A3A4"/>
          </p15:clr>
        </p15:guide>
        <p15:guide id="9" pos="21181" userDrawn="1">
          <p15:clr>
            <a:srgbClr val="A4A3A4"/>
          </p15:clr>
        </p15:guide>
        <p15:guide id="10" pos="11338" userDrawn="1">
          <p15:clr>
            <a:srgbClr val="A4A3A4"/>
          </p15:clr>
        </p15:guide>
        <p15:guide id="11" pos="26647" userDrawn="1">
          <p15:clr>
            <a:srgbClr val="A4A3A4"/>
          </p15:clr>
        </p15:guide>
        <p15:guide id="12" pos="31682" userDrawn="1">
          <p15:clr>
            <a:srgbClr val="A4A3A4"/>
          </p15:clr>
        </p15:guide>
        <p15:guide id="13" orient="horz" pos="3945" userDrawn="1">
          <p15:clr>
            <a:srgbClr val="A4A3A4"/>
          </p15:clr>
        </p15:guide>
        <p15:guide id="14" pos="3332" userDrawn="1">
          <p15:clr>
            <a:srgbClr val="A4A3A4"/>
          </p15:clr>
        </p15:guide>
        <p15:guide id="15" orient="horz" pos="10318" userDrawn="1">
          <p15:clr>
            <a:srgbClr val="A4A3A4"/>
          </p15:clr>
        </p15:guide>
        <p15:guide id="16" orient="horz" pos="9706" userDrawn="1">
          <p15:clr>
            <a:srgbClr val="A4A3A4"/>
          </p15:clr>
        </p15:guide>
        <p15:guide id="17" orient="horz" pos="21862" userDrawn="1">
          <p15:clr>
            <a:srgbClr val="A4A3A4"/>
          </p15:clr>
        </p15:guide>
        <p15:guide id="18" orient="horz" pos="17235" userDrawn="1">
          <p15:clr>
            <a:srgbClr val="A4A3A4"/>
          </p15:clr>
        </p15:guide>
        <p15:guide id="19" orient="horz" pos="7823" userDrawn="1">
          <p15:clr>
            <a:srgbClr val="A4A3A4"/>
          </p15:clr>
        </p15:guide>
        <p15:guide id="20" orient="horz" pos="16147" userDrawn="1">
          <p15:clr>
            <a:srgbClr val="A4A3A4"/>
          </p15:clr>
        </p15:guide>
        <p15:guide id="21" pos="312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halie Dubois" initials="ND" lastIdx="6" clrIdx="0">
    <p:extLst>
      <p:ext uri="{19B8F6BF-5375-455C-9EA6-DF929625EA0E}">
        <p15:presenceInfo xmlns:p15="http://schemas.microsoft.com/office/powerpoint/2012/main" userId="S-1-5-21-2046442738-783573707-16515117-10211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C4A"/>
    <a:srgbClr val="C65910"/>
    <a:srgbClr val="00B050"/>
    <a:srgbClr val="FF74FF"/>
    <a:srgbClr val="FECA42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79"/>
    <p:restoredTop sz="92830" autoAdjust="0"/>
  </p:normalViewPr>
  <p:slideViewPr>
    <p:cSldViewPr snapToGrid="0">
      <p:cViewPr>
        <p:scale>
          <a:sx n="40" d="100"/>
          <a:sy n="40" d="100"/>
        </p:scale>
        <p:origin x="20" y="-6532"/>
      </p:cViewPr>
      <p:guideLst>
        <p:guide orient="horz" pos="3287"/>
        <p:guide pos="6031"/>
        <p:guide pos="21726"/>
        <p:guide orient="horz" pos="22179"/>
        <p:guide pos="656"/>
        <p:guide pos="10658"/>
        <p:guide pos="21181"/>
        <p:guide pos="11338"/>
        <p:guide pos="26647"/>
        <p:guide pos="31682"/>
        <p:guide orient="horz" pos="3945"/>
        <p:guide pos="3332"/>
        <p:guide orient="horz" pos="10318"/>
        <p:guide orient="horz" pos="9706"/>
        <p:guide orient="horz" pos="21862"/>
        <p:guide orient="horz" pos="17235"/>
        <p:guide orient="horz" pos="7823"/>
        <p:guide orient="horz" pos="16147"/>
        <p:guide pos="31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19732-2763-AC4E-805D-D6C2E541B663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4" name="Espace réservé de l'image de diapositive 3"/>
          <p:cNvSpPr>
            <a:spLocks noGrp="1" noRot="1" noChangeAspect="1"/>
          </p:cNvSpPr>
          <p:nvPr>
            <p:ph type="sldImg" idx="2"/>
          </p:nvPr>
        </p:nvSpPr>
        <p:spPr>
          <a:xfrm>
            <a:off x="1238250" y="1143000"/>
            <a:ext cx="4381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6014D-6B47-A54C-B65E-66F7CF128C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10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 diapositiv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20-24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10-14 </a:t>
            </a:r>
            <a:r>
              <a:rPr lang="fr-FR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36014D-6B47-A54C-B65E-66F7CF128C5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871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E0CCAAA-2115-67B8-C1A7-7BCA0E3E170A}"/>
              </a:ext>
            </a:extLst>
          </p:cNvPr>
          <p:cNvSpPr/>
          <p:nvPr userDrawn="1"/>
        </p:nvSpPr>
        <p:spPr>
          <a:xfrm>
            <a:off x="9080938" y="-3145"/>
            <a:ext cx="42039738" cy="52189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27CDB2-3E71-3015-1205-E47D6CB06442}"/>
              </a:ext>
            </a:extLst>
          </p:cNvPr>
          <p:cNvSpPr/>
          <p:nvPr userDrawn="1"/>
        </p:nvSpPr>
        <p:spPr>
          <a:xfrm>
            <a:off x="0" y="0"/>
            <a:ext cx="9080938" cy="52189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Image 49">
            <a:extLst>
              <a:ext uri="{FF2B5EF4-FFF2-40B4-BE49-F238E27FC236}">
                <a16:creationId xmlns:a16="http://schemas.microsoft.com/office/drawing/2014/main" id="{4ADF1EE4-6813-F91A-EDEA-1C13D4C5EB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61426" y="622256"/>
            <a:ext cx="6878987" cy="2800606"/>
          </a:xfrm>
          <a:prstGeom prst="rect">
            <a:avLst/>
          </a:prstGeom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D867AF6C-B0BE-A177-31D1-9D19829D293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176764" y="3558820"/>
            <a:ext cx="5478929" cy="1546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None/>
              <a:defRPr sz="3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Nom du </a:t>
            </a:r>
          </a:p>
          <a:p>
            <a:r>
              <a:rPr lang="fr-CA" dirty="0"/>
              <a:t>programme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6293C61-D8FB-0BE6-718D-A42EDD123F42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0506183" y="3519623"/>
            <a:ext cx="39354017" cy="1493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36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Noms des auteurs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F85B203-440D-B1A3-1AFC-AB1F3310864D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0506183" y="604685"/>
            <a:ext cx="39354017" cy="1546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89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de l’affiche</a:t>
            </a:r>
            <a:endParaRPr lang="en-US" dirty="0"/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AAAFAFBA-4026-24D4-F161-3C93D5B7433A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1835162" y="6279608"/>
            <a:ext cx="15483507" cy="11819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5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Titre de section</a:t>
            </a:r>
            <a:endParaRPr lang="en-US" dirty="0"/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B2A0FCE7-3C71-183B-870A-5C0098E433FE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1824277" y="7575008"/>
            <a:ext cx="15483507" cy="28125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sz="3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CA" dirty="0"/>
              <a:t>Texte de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97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8" userDrawn="1">
          <p15:clr>
            <a:srgbClr val="FBAE40"/>
          </p15:clr>
        </p15:guide>
        <p15:guide id="2" pos="1612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9DD4C-6BFE-1DFF-2432-9BC0B69D1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547" y="1916656"/>
            <a:ext cx="44091582" cy="6958285"/>
          </a:xfrm>
          <a:prstGeom prst="rect">
            <a:avLst/>
          </a:prstGeo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16C4BE2-C2C7-3F73-F237-E2F052624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14547" y="9583264"/>
            <a:ext cx="44091582" cy="228415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9AC913-6A47-4F3F-14E8-DFCD3CA69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4765FE-0A97-FB81-3708-A1DFB958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04847F-C5DB-B835-B568-A4140040D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177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516CE0-0E75-870F-9BC6-874423E97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6583233" y="1916653"/>
            <a:ext cx="11022896" cy="30508114"/>
          </a:xfrm>
          <a:prstGeom prst="rect">
            <a:avLst/>
          </a:prstGeo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FF20441-8197-71B8-7FB8-2899DBFC6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514547" y="1916653"/>
            <a:ext cx="32429678" cy="305081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5FD46A-70B1-C3FA-6F2B-C539AC73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B48A43-4E32-E0EC-4E0F-A9BCD6595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0E41FC-177E-3CE4-2EDA-4DB355866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44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D5F3CF-1609-C42A-A3BA-6539D7D1F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4547" y="9583264"/>
            <a:ext cx="44091582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52AE19-B05B-DB13-1F16-B4EE4A63D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76EB0E-D768-4E50-6334-59FBE49A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9E8ED9-2967-42F6-6B76-37FFE0C82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166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928851-74C1-E836-24F8-CB92AF0BE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21" y="8974940"/>
            <a:ext cx="44091582" cy="14974888"/>
          </a:xfrm>
          <a:prstGeom prst="rect">
            <a:avLst/>
          </a:prstGeom>
        </p:spPr>
        <p:txBody>
          <a:bodyPr anchor="b"/>
          <a:lstStyle>
            <a:lvl1pPr>
              <a:defRPr sz="25158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BF826F-ED5C-E412-DEB2-FCE9666FC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87921" y="24091497"/>
            <a:ext cx="44091582" cy="7874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63">
                <a:solidFill>
                  <a:schemeClr val="tx1">
                    <a:tint val="75000"/>
                  </a:schemeClr>
                </a:solidFill>
              </a:defRPr>
            </a:lvl1pPr>
            <a:lvl2pPr marL="1917040" indent="0">
              <a:buNone/>
              <a:defRPr sz="8386">
                <a:solidFill>
                  <a:schemeClr val="tx1">
                    <a:tint val="75000"/>
                  </a:schemeClr>
                </a:solidFill>
              </a:defRPr>
            </a:lvl2pPr>
            <a:lvl3pPr marL="3834079" indent="0">
              <a:buNone/>
              <a:defRPr sz="7547">
                <a:solidFill>
                  <a:schemeClr val="tx1">
                    <a:tint val="75000"/>
                  </a:schemeClr>
                </a:solidFill>
              </a:defRPr>
            </a:lvl3pPr>
            <a:lvl4pPr marL="5751119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4pPr>
            <a:lvl5pPr marL="7668158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5pPr>
            <a:lvl6pPr marL="9585198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6pPr>
            <a:lvl7pPr marL="11502238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7pPr>
            <a:lvl8pPr marL="13419277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8pPr>
            <a:lvl9pPr marL="15336317" indent="0">
              <a:buNone/>
              <a:defRPr sz="67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681D83-F32B-602A-B3C4-07228F33D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DC0A2C-6E53-0820-FBCC-88FA535A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B872FA-7897-FD46-F388-4A68038B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619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22BD3D-3336-99F2-AC16-31E0B02BB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547" y="1916656"/>
            <a:ext cx="44091582" cy="6958285"/>
          </a:xfrm>
          <a:prstGeom prst="rect">
            <a:avLst/>
          </a:prstGeo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E8E01BD-F7D3-3AC3-29DF-24810823B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14546" y="9583264"/>
            <a:ext cx="21726287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076420-836C-31D8-BCB6-0158FB55E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879842" y="9583264"/>
            <a:ext cx="21726287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CD69BA-171A-09F3-9A02-3A332DB3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816B269-BE43-8B4D-4B69-7E7C1D46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383B72C-139B-A504-A9A3-FDFE6538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87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50E6DB-80F5-BEDD-EFE4-7B1A63BB5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205" y="1916656"/>
            <a:ext cx="44091582" cy="6958285"/>
          </a:xfrm>
          <a:prstGeom prst="rect">
            <a:avLst/>
          </a:prstGeo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23858FC-C5FF-ECCB-A68D-4974C6A5D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21207" y="8824938"/>
            <a:ext cx="21626440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63" b="1"/>
            </a:lvl1pPr>
            <a:lvl2pPr marL="1917040" indent="0">
              <a:buNone/>
              <a:defRPr sz="8386" b="1"/>
            </a:lvl2pPr>
            <a:lvl3pPr marL="3834079" indent="0">
              <a:buNone/>
              <a:defRPr sz="7547" b="1"/>
            </a:lvl3pPr>
            <a:lvl4pPr marL="5751119" indent="0">
              <a:buNone/>
              <a:defRPr sz="6709" b="1"/>
            </a:lvl4pPr>
            <a:lvl5pPr marL="7668158" indent="0">
              <a:buNone/>
              <a:defRPr sz="6709" b="1"/>
            </a:lvl5pPr>
            <a:lvl6pPr marL="9585198" indent="0">
              <a:buNone/>
              <a:defRPr sz="6709" b="1"/>
            </a:lvl6pPr>
            <a:lvl7pPr marL="11502238" indent="0">
              <a:buNone/>
              <a:defRPr sz="6709" b="1"/>
            </a:lvl7pPr>
            <a:lvl8pPr marL="13419277" indent="0">
              <a:buNone/>
              <a:defRPr sz="6709" b="1"/>
            </a:lvl8pPr>
            <a:lvl9pPr marL="15336317" indent="0">
              <a:buNone/>
              <a:defRPr sz="6709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6DCEAE4-175A-180D-CFC9-1A0E3256F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21207" y="13149904"/>
            <a:ext cx="21626440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52079B3-3AFD-B0D6-CF21-34982BD072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5879842" y="8824938"/>
            <a:ext cx="21732945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63" b="1"/>
            </a:lvl1pPr>
            <a:lvl2pPr marL="1917040" indent="0">
              <a:buNone/>
              <a:defRPr sz="8386" b="1"/>
            </a:lvl2pPr>
            <a:lvl3pPr marL="3834079" indent="0">
              <a:buNone/>
              <a:defRPr sz="7547" b="1"/>
            </a:lvl3pPr>
            <a:lvl4pPr marL="5751119" indent="0">
              <a:buNone/>
              <a:defRPr sz="6709" b="1"/>
            </a:lvl4pPr>
            <a:lvl5pPr marL="7668158" indent="0">
              <a:buNone/>
              <a:defRPr sz="6709" b="1"/>
            </a:lvl5pPr>
            <a:lvl6pPr marL="9585198" indent="0">
              <a:buNone/>
              <a:defRPr sz="6709" b="1"/>
            </a:lvl6pPr>
            <a:lvl7pPr marL="11502238" indent="0">
              <a:buNone/>
              <a:defRPr sz="6709" b="1"/>
            </a:lvl7pPr>
            <a:lvl8pPr marL="13419277" indent="0">
              <a:buNone/>
              <a:defRPr sz="6709" b="1"/>
            </a:lvl8pPr>
            <a:lvl9pPr marL="15336317" indent="0">
              <a:buNone/>
              <a:defRPr sz="6709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73BC211-95A5-26A0-95A8-4627D66F55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5879842" y="13149904"/>
            <a:ext cx="21732945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1C58D1-CE83-A897-6D8E-1E8A26385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30C00A5-D6A5-B79C-1DC0-ACBAF49B1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E368496-6893-AACE-4977-C2708D0F3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133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CB5F9-EA4D-5555-2B87-25B3215E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547" y="1916656"/>
            <a:ext cx="44091582" cy="6958285"/>
          </a:xfrm>
          <a:prstGeom prst="rect">
            <a:avLst/>
          </a:prstGeo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F83BC9-6335-3331-1AAA-866A4DBD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320C54-9D48-E9F7-17F5-2953AAE5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F06122-DC74-875C-54DB-D5F2EC66F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005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0C6E591-DCE6-C9D3-51DE-14B6B9AE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EAC7A6-6917-12F8-89FB-E4FE76A5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936936-B1A7-24DD-E605-E8A2ED9E4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5110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844A86-74A4-7368-CDCB-7662E8880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207" y="2399982"/>
            <a:ext cx="16487747" cy="8399939"/>
          </a:xfrm>
          <a:prstGeom prst="rect">
            <a:avLst/>
          </a:prstGeom>
        </p:spPr>
        <p:txBody>
          <a:bodyPr anchor="b"/>
          <a:lstStyle>
            <a:lvl1pPr>
              <a:defRPr sz="13418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DB5F53-C7EC-F05D-59B0-FBC0527E8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32945" y="5183298"/>
            <a:ext cx="25879842" cy="25583147"/>
          </a:xfrm>
          <a:prstGeom prst="rect">
            <a:avLst/>
          </a:prstGeom>
        </p:spPr>
        <p:txBody>
          <a:bodyPr/>
          <a:lstStyle>
            <a:lvl1pPr>
              <a:defRPr sz="13418"/>
            </a:lvl1pPr>
            <a:lvl2pPr>
              <a:defRPr sz="11740"/>
            </a:lvl2pPr>
            <a:lvl3pPr>
              <a:defRPr sz="10063"/>
            </a:lvl3pPr>
            <a:lvl4pPr>
              <a:defRPr sz="8386"/>
            </a:lvl4pPr>
            <a:lvl5pPr>
              <a:defRPr sz="8386"/>
            </a:lvl5pPr>
            <a:lvl6pPr>
              <a:defRPr sz="8386"/>
            </a:lvl6pPr>
            <a:lvl7pPr>
              <a:defRPr sz="8386"/>
            </a:lvl7pPr>
            <a:lvl8pPr>
              <a:defRPr sz="8386"/>
            </a:lvl8pPr>
            <a:lvl9pPr>
              <a:defRPr sz="8386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691259-B515-D788-5F6F-6D76AEB46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21207" y="10799922"/>
            <a:ext cx="16487747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9"/>
            </a:lvl1pPr>
            <a:lvl2pPr marL="1917040" indent="0">
              <a:buNone/>
              <a:defRPr sz="5870"/>
            </a:lvl2pPr>
            <a:lvl3pPr marL="3834079" indent="0">
              <a:buNone/>
              <a:defRPr sz="5032"/>
            </a:lvl3pPr>
            <a:lvl4pPr marL="5751119" indent="0">
              <a:buNone/>
              <a:defRPr sz="4193"/>
            </a:lvl4pPr>
            <a:lvl5pPr marL="7668158" indent="0">
              <a:buNone/>
              <a:defRPr sz="4193"/>
            </a:lvl5pPr>
            <a:lvl6pPr marL="9585198" indent="0">
              <a:buNone/>
              <a:defRPr sz="4193"/>
            </a:lvl6pPr>
            <a:lvl7pPr marL="11502238" indent="0">
              <a:buNone/>
              <a:defRPr sz="4193"/>
            </a:lvl7pPr>
            <a:lvl8pPr marL="13419277" indent="0">
              <a:buNone/>
              <a:defRPr sz="4193"/>
            </a:lvl8pPr>
            <a:lvl9pPr marL="15336317" indent="0">
              <a:buNone/>
              <a:defRPr sz="4193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3788D7E-5BA8-C4E5-7DBD-C28A0895A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FA044B-3168-2D7E-CD7A-62387CF7C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9342EF-874A-F6B6-6483-46470DC2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74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1EE3AB-3C88-A6BF-0F80-D5483D7B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207" y="2399982"/>
            <a:ext cx="16487747" cy="8399939"/>
          </a:xfrm>
          <a:prstGeom prst="rect">
            <a:avLst/>
          </a:prstGeom>
        </p:spPr>
        <p:txBody>
          <a:bodyPr anchor="b"/>
          <a:lstStyle>
            <a:lvl1pPr>
              <a:defRPr sz="13418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6B1CD4-9704-AA9D-B96A-AD3686F1D3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1732945" y="5183298"/>
            <a:ext cx="25879842" cy="255831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418"/>
            </a:lvl1pPr>
            <a:lvl2pPr marL="1917040" indent="0">
              <a:buNone/>
              <a:defRPr sz="11740"/>
            </a:lvl2pPr>
            <a:lvl3pPr marL="3834079" indent="0">
              <a:buNone/>
              <a:defRPr sz="10063"/>
            </a:lvl3pPr>
            <a:lvl4pPr marL="5751119" indent="0">
              <a:buNone/>
              <a:defRPr sz="8386"/>
            </a:lvl4pPr>
            <a:lvl5pPr marL="7668158" indent="0">
              <a:buNone/>
              <a:defRPr sz="8386"/>
            </a:lvl5pPr>
            <a:lvl6pPr marL="9585198" indent="0">
              <a:buNone/>
              <a:defRPr sz="8386"/>
            </a:lvl6pPr>
            <a:lvl7pPr marL="11502238" indent="0">
              <a:buNone/>
              <a:defRPr sz="8386"/>
            </a:lvl7pPr>
            <a:lvl8pPr marL="13419277" indent="0">
              <a:buNone/>
              <a:defRPr sz="8386"/>
            </a:lvl8pPr>
            <a:lvl9pPr marL="15336317" indent="0">
              <a:buNone/>
              <a:defRPr sz="8386"/>
            </a:lvl9pPr>
          </a:lstStyle>
          <a:p>
            <a:r>
              <a:rPr lang="fr-CA"/>
              <a:t>Cliquez sur l'icône pour ajouter une image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1D2BA8-A908-0AD7-2793-FC81C89D7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21207" y="10799922"/>
            <a:ext cx="16487747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09"/>
            </a:lvl1pPr>
            <a:lvl2pPr marL="1917040" indent="0">
              <a:buNone/>
              <a:defRPr sz="5870"/>
            </a:lvl2pPr>
            <a:lvl3pPr marL="3834079" indent="0">
              <a:buNone/>
              <a:defRPr sz="5032"/>
            </a:lvl3pPr>
            <a:lvl4pPr marL="5751119" indent="0">
              <a:buNone/>
              <a:defRPr sz="4193"/>
            </a:lvl4pPr>
            <a:lvl5pPr marL="7668158" indent="0">
              <a:buNone/>
              <a:defRPr sz="4193"/>
            </a:lvl5pPr>
            <a:lvl6pPr marL="9585198" indent="0">
              <a:buNone/>
              <a:defRPr sz="4193"/>
            </a:lvl6pPr>
            <a:lvl7pPr marL="11502238" indent="0">
              <a:buNone/>
              <a:defRPr sz="4193"/>
            </a:lvl7pPr>
            <a:lvl8pPr marL="13419277" indent="0">
              <a:buNone/>
              <a:defRPr sz="4193"/>
            </a:lvl8pPr>
            <a:lvl9pPr marL="15336317" indent="0">
              <a:buNone/>
              <a:defRPr sz="4193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ABD72E-355B-5962-C14D-7AB3889A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A3458DE-8629-233E-F52C-BCB8CD088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2951F5-8C34-D8C7-9931-D75F033C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7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39DD4E-C0BA-863E-2DEF-1712A7C92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14546" y="33366426"/>
            <a:ext cx="115021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837A7-F108-C54E-8D53-C0AB934F6C9E}" type="datetimeFigureOut">
              <a:rPr lang="fr-FR" smtClean="0"/>
              <a:t>03/06/2025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561ACA-EBF7-1213-7109-7E0357BB6C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33724" y="33366426"/>
            <a:ext cx="1725322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F5939E-FBFE-4A02-CDFC-5059D9EB6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103977" y="33366426"/>
            <a:ext cx="115021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3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4891C-C8A4-C34E-A7D6-5EA20DA214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31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34079" rtl="0" eaLnBrk="1" latinLnBrk="0" hangingPunct="1">
        <a:lnSpc>
          <a:spcPct val="90000"/>
        </a:lnSpc>
        <a:spcBef>
          <a:spcPct val="0"/>
        </a:spcBef>
        <a:buNone/>
        <a:defRPr sz="18449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958520" indent="-958520" algn="l" defTabSz="3834079" rtl="0" eaLnBrk="1" latinLnBrk="0" hangingPunct="1">
        <a:lnSpc>
          <a:spcPct val="90000"/>
        </a:lnSpc>
        <a:spcBef>
          <a:spcPts val="4193"/>
        </a:spcBef>
        <a:buFont typeface="Arial" panose="020B0604020202020204" pitchFamily="34" charset="0"/>
        <a:buChar char="•"/>
        <a:defRPr sz="11740" kern="1200">
          <a:solidFill>
            <a:schemeClr val="tx1"/>
          </a:solidFill>
          <a:latin typeface="+mn-lt"/>
          <a:ea typeface="+mn-ea"/>
          <a:cs typeface="+mn-cs"/>
        </a:defRPr>
      </a:lvl1pPr>
      <a:lvl2pPr marL="2875559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2pPr>
      <a:lvl3pPr marL="4792599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8386" kern="1200">
          <a:solidFill>
            <a:schemeClr val="tx1"/>
          </a:solidFill>
          <a:latin typeface="+mn-lt"/>
          <a:ea typeface="+mn-ea"/>
          <a:cs typeface="+mn-cs"/>
        </a:defRPr>
      </a:lvl3pPr>
      <a:lvl4pPr marL="6709639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4pPr>
      <a:lvl5pPr marL="8626678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5pPr>
      <a:lvl6pPr marL="10543718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6pPr>
      <a:lvl7pPr marL="12460757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7pPr>
      <a:lvl8pPr marL="14377797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8pPr>
      <a:lvl9pPr marL="16294837" indent="-958520" algn="l" defTabSz="3834079" rtl="0" eaLnBrk="1" latinLnBrk="0" hangingPunct="1">
        <a:lnSpc>
          <a:spcPct val="90000"/>
        </a:lnSpc>
        <a:spcBef>
          <a:spcPts val="2097"/>
        </a:spcBef>
        <a:buFont typeface="Arial" panose="020B0604020202020204" pitchFamily="34" charset="0"/>
        <a:buChar char="•"/>
        <a:defRPr sz="75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1pPr>
      <a:lvl2pPr marL="1917040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2pPr>
      <a:lvl3pPr marL="3834079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3pPr>
      <a:lvl4pPr marL="5751119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4pPr>
      <a:lvl5pPr marL="7668158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5pPr>
      <a:lvl6pPr marL="9585198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6pPr>
      <a:lvl7pPr marL="11502238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7pPr>
      <a:lvl8pPr marL="13419277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8pPr>
      <a:lvl9pPr marL="15336317" algn="l" defTabSz="3834079" rtl="0" eaLnBrk="1" latinLnBrk="0" hangingPunct="1">
        <a:defRPr sz="75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338" userDrawn="1">
          <p15:clr>
            <a:srgbClr val="F26B43"/>
          </p15:clr>
        </p15:guide>
        <p15:guide id="2" pos="161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3C1E69-CCB1-7526-883F-2B781B555535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0506184" y="2321538"/>
            <a:ext cx="38572628" cy="2783973"/>
          </a:xfrm>
        </p:spPr>
        <p:txBody>
          <a:bodyPr/>
          <a:lstStyle/>
          <a:p>
            <a:r>
              <a:rPr lang="fr-CA" sz="4450" dirty="0"/>
              <a:t>Isabelle Boisclair, B. Pharm., M. Sc.</a:t>
            </a:r>
            <a:r>
              <a:rPr lang="fr-CA" sz="4450" baseline="30000" dirty="0"/>
              <a:t>1</a:t>
            </a:r>
            <a:r>
              <a:rPr lang="fr-CA" sz="4450" dirty="0"/>
              <a:t>, Joannah Valma, M. Sc</a:t>
            </a:r>
            <a:r>
              <a:rPr lang="fr-CA" sz="4450" baseline="30000" dirty="0"/>
              <a:t>1</a:t>
            </a:r>
            <a:r>
              <a:rPr lang="fr-CA" sz="4450" dirty="0"/>
              <a:t>, Nathalie Dubois</a:t>
            </a:r>
            <a:r>
              <a:rPr lang="fr-CA" sz="4450" baseline="30000" dirty="0"/>
              <a:t>1 </a:t>
            </a:r>
            <a:r>
              <a:rPr lang="en-CA" sz="4450" dirty="0">
                <a:solidFill>
                  <a:prstClr val="white"/>
                </a:solidFill>
              </a:rPr>
              <a:t>Ph. D.</a:t>
            </a:r>
            <a:r>
              <a:rPr lang="en-CA" sz="4450" dirty="0"/>
              <a:t>, Gilles Leclerc</a:t>
            </a:r>
            <a:r>
              <a:rPr lang="fr-CA" sz="4450" baseline="30000" dirty="0"/>
              <a:t>1</a:t>
            </a:r>
            <a:r>
              <a:rPr lang="en-CA" sz="4450" dirty="0"/>
              <a:t>, Ph. D., </a:t>
            </a:r>
            <a:r>
              <a:rPr lang="en-CA" sz="4450" dirty="0" err="1"/>
              <a:t>B.Pharm</a:t>
            </a:r>
            <a:r>
              <a:rPr lang="en-CA" sz="4450" dirty="0"/>
              <a:t>., </a:t>
            </a:r>
            <a:br>
              <a:rPr lang="en-CA" sz="4450" dirty="0"/>
            </a:br>
            <a:r>
              <a:rPr lang="fr-CA" sz="4450" dirty="0"/>
              <a:t>Nathalie Letarte</a:t>
            </a:r>
            <a:r>
              <a:rPr lang="fr-CA" sz="4450" baseline="30000" dirty="0"/>
              <a:t>1,2</a:t>
            </a:r>
            <a:r>
              <a:rPr lang="fr-CA" sz="4450" dirty="0"/>
              <a:t>, Pharm. D., M. Sc., DESG, BCOP</a:t>
            </a:r>
          </a:p>
          <a:p>
            <a:endParaRPr lang="fr-CA" sz="1500" dirty="0"/>
          </a:p>
          <a:p>
            <a:r>
              <a:rPr lang="fr-CA" sz="3800" i="1" baseline="30000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fr-CA" sz="3800" i="1" dirty="0">
                <a:solidFill>
                  <a:schemeClr val="bg1">
                    <a:lumMod val="75000"/>
                  </a:schemeClr>
                </a:solidFill>
              </a:rPr>
              <a:t>Faculty of pharmacy – Université de Montréal, </a:t>
            </a:r>
            <a:r>
              <a:rPr lang="fr-CA" sz="3800" i="1" baseline="30000" dirty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fr-CA" sz="3800" i="1" dirty="0">
                <a:solidFill>
                  <a:schemeClr val="bg1">
                    <a:lumMod val="75000"/>
                  </a:schemeClr>
                </a:solidFill>
              </a:rPr>
              <a:t>Centre hospitalier de l’Université de Montréal (CHUM)</a:t>
            </a:r>
            <a:endParaRPr lang="fr-CA" sz="3800" i="1" baseline="30000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sz="3800" dirty="0"/>
          </a:p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5B36067-0F1E-D8A5-EF5D-DE9B1AA0017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0506183" y="604685"/>
            <a:ext cx="39354018" cy="1546578"/>
          </a:xfrm>
        </p:spPr>
        <p:txBody>
          <a:bodyPr/>
          <a:lstStyle/>
          <a:p>
            <a:r>
              <a:rPr lang="en-US" sz="8000" dirty="0">
                <a:solidFill>
                  <a:schemeClr val="accent5"/>
                </a:solidFill>
              </a:rPr>
              <a:t>Dashboard development for the International pharmacy bridging program (</a:t>
            </a:r>
            <a:r>
              <a:rPr lang="en-US" sz="8000" dirty="0" err="1">
                <a:solidFill>
                  <a:schemeClr val="accent5"/>
                </a:solidFill>
              </a:rPr>
              <a:t>QeP</a:t>
            </a:r>
            <a:r>
              <a:rPr lang="en-US" sz="8000" dirty="0">
                <a:solidFill>
                  <a:schemeClr val="accent5"/>
                </a:solidFill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5FD4A0-B4AD-60CE-82C2-0165849F7002}"/>
              </a:ext>
            </a:extLst>
          </p:cNvPr>
          <p:cNvSpPr/>
          <p:nvPr/>
        </p:nvSpPr>
        <p:spPr>
          <a:xfrm>
            <a:off x="0" y="5105511"/>
            <a:ext cx="51120675" cy="80573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D395CC0-E2BF-7F12-8677-25C6498EEB7B}"/>
              </a:ext>
            </a:extLst>
          </p:cNvPr>
          <p:cNvSpPr txBox="1"/>
          <p:nvPr/>
        </p:nvSpPr>
        <p:spPr>
          <a:xfrm>
            <a:off x="44978128" y="12253579"/>
            <a:ext cx="4100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solidFill>
                <a:srgbClr val="4D4C4A"/>
              </a:solidFill>
              <a:latin typeface="+mj-lt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D1E9EAF-1C08-BDFE-15AE-0E13BEA7C5AE}"/>
              </a:ext>
            </a:extLst>
          </p:cNvPr>
          <p:cNvSpPr txBox="1"/>
          <p:nvPr/>
        </p:nvSpPr>
        <p:spPr>
          <a:xfrm>
            <a:off x="70618576" y="18260084"/>
            <a:ext cx="4589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rgbClr val="4D4C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BC22A2B-7B79-6A13-C183-3171E5BCAF07}"/>
              </a:ext>
            </a:extLst>
          </p:cNvPr>
          <p:cNvSpPr txBox="1"/>
          <p:nvPr/>
        </p:nvSpPr>
        <p:spPr>
          <a:xfrm>
            <a:off x="940725" y="5558749"/>
            <a:ext cx="15978849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endParaRPr lang="fr-FR" sz="1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Following a major redesign in 2021, the pharmacy bridging program for International graduates (Qualification </a:t>
            </a:r>
            <a:r>
              <a:rPr lang="en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Pharmacie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QeP) welcomed its </a:t>
            </a:r>
            <a:b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</a:t>
            </a:r>
            <a:r>
              <a:rPr lang="en-CA" sz="36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cohort at the end of August 2024</a:t>
            </a:r>
            <a:r>
              <a:rPr lang="en-CA" sz="36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endParaRPr lang="en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dashboard has been developed, jointly with the Evaluation Office (BEAC) to monitor key indicators following program restructuring.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endParaRPr lang="en-CA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CA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Goals and Method</a:t>
            </a:r>
          </a:p>
          <a:p>
            <a:endParaRPr lang="fr-FR" sz="1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poster aims to present t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</a:t>
            </a:r>
            <a:r>
              <a:rPr lang="en-U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QeP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dashboard development process and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analyze the challenges encountered as well as the organizational learning opportunities generated. 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particular, we aim to:</a:t>
            </a:r>
            <a:endParaRPr lang="en-CA" sz="3600" strike="sngStrike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7" name="Image 46">
            <a:extLst>
              <a:ext uri="{FF2B5EF4-FFF2-40B4-BE49-F238E27FC236}">
                <a16:creationId xmlns:a16="http://schemas.microsoft.com/office/drawing/2014/main" id="{F6F09351-7937-AC9B-863E-45E74173250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738133" y="17554434"/>
            <a:ext cx="6605414" cy="6476904"/>
          </a:xfrm>
          <a:prstGeom prst="rect">
            <a:avLst/>
          </a:prstGeom>
        </p:spPr>
      </p:pic>
      <p:sp>
        <p:nvSpPr>
          <p:cNvPr id="48" name="ZoneTexte 47">
            <a:extLst>
              <a:ext uri="{FF2B5EF4-FFF2-40B4-BE49-F238E27FC236}">
                <a16:creationId xmlns:a16="http://schemas.microsoft.com/office/drawing/2014/main" id="{304D7F8C-F7A8-BD9F-49C3-3BDD23C77D33}"/>
              </a:ext>
            </a:extLst>
          </p:cNvPr>
          <p:cNvSpPr txBox="1"/>
          <p:nvPr/>
        </p:nvSpPr>
        <p:spPr>
          <a:xfrm>
            <a:off x="979630" y="15769484"/>
            <a:ext cx="847785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Enrollees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Age group </a:t>
            </a:r>
          </a:p>
          <a:p>
            <a:r>
              <a:rPr lang="fr-FR" sz="3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fr-FR" sz="3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56139E9-4141-5065-9D48-3A15DB8AFA98}"/>
              </a:ext>
            </a:extLst>
          </p:cNvPr>
          <p:cNvSpPr txBox="1"/>
          <p:nvPr/>
        </p:nvSpPr>
        <p:spPr>
          <a:xfrm>
            <a:off x="9574213" y="15788939"/>
            <a:ext cx="2405062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Distribution of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registrants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the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elapsed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obtaining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</a:t>
            </a:r>
            <a:r>
              <a:rPr lang="fr-FR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the QeP</a:t>
            </a:r>
            <a:r>
              <a:rPr lang="fr-FR" sz="3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fr-FR" sz="3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fr-FR" sz="3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2019 to 2024</a:t>
            </a:r>
            <a:endParaRPr lang="fr-FR"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F34AA95E-6D66-19AA-BDD6-ABDA56E87705}"/>
              </a:ext>
            </a:extLst>
          </p:cNvPr>
          <p:cNvSpPr txBox="1"/>
          <p:nvPr/>
        </p:nvSpPr>
        <p:spPr>
          <a:xfrm>
            <a:off x="34520748" y="15770675"/>
            <a:ext cx="1578670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46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Graduation Rate – New </a:t>
            </a:r>
            <a:r>
              <a:rPr lang="fr-CA" sz="4600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Enrollees</a:t>
            </a:r>
            <a:endParaRPr lang="fr-FR"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C53412-5C28-D92D-B7C8-A31D2CEC0DAA}"/>
              </a:ext>
            </a:extLst>
          </p:cNvPr>
          <p:cNvSpPr/>
          <p:nvPr/>
        </p:nvSpPr>
        <p:spPr>
          <a:xfrm>
            <a:off x="-1" y="26323606"/>
            <a:ext cx="51120675" cy="96821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CBB47593-7357-93F5-4B07-4A75DAFE43EE}"/>
              </a:ext>
            </a:extLst>
          </p:cNvPr>
          <p:cNvSpPr txBox="1"/>
          <p:nvPr/>
        </p:nvSpPr>
        <p:spPr>
          <a:xfrm>
            <a:off x="18015117" y="21827810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26,9 %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6BFC020F-E0D3-6187-D4C1-817F9514C493}"/>
              </a:ext>
            </a:extLst>
          </p:cNvPr>
          <p:cNvSpPr txBox="1"/>
          <p:nvPr/>
        </p:nvSpPr>
        <p:spPr>
          <a:xfrm>
            <a:off x="18039181" y="19220970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73,1 %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99E36C92-E4F7-A993-3F35-89FBEB76023A}"/>
              </a:ext>
            </a:extLst>
          </p:cNvPr>
          <p:cNvSpPr txBox="1"/>
          <p:nvPr/>
        </p:nvSpPr>
        <p:spPr>
          <a:xfrm>
            <a:off x="19771727" y="21819790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33,3 %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97D204F8-1FF8-03F8-DBDA-1511F56323F1}"/>
              </a:ext>
            </a:extLst>
          </p:cNvPr>
          <p:cNvSpPr txBox="1"/>
          <p:nvPr/>
        </p:nvSpPr>
        <p:spPr>
          <a:xfrm>
            <a:off x="19827875" y="19212950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66,7 %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91B34BFE-77D0-F7DD-4D0E-95050AAAE68F}"/>
              </a:ext>
            </a:extLst>
          </p:cNvPr>
          <p:cNvSpPr txBox="1"/>
          <p:nvPr/>
        </p:nvSpPr>
        <p:spPr>
          <a:xfrm>
            <a:off x="21568443" y="21819790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46,4 %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9A99B5CF-FD0F-23CC-5955-8A66A01CB3B3}"/>
              </a:ext>
            </a:extLst>
          </p:cNvPr>
          <p:cNvSpPr txBox="1"/>
          <p:nvPr/>
        </p:nvSpPr>
        <p:spPr>
          <a:xfrm>
            <a:off x="23325053" y="2182781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52,2 %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E87B80EE-908D-3A29-E1F3-F0CE39A7B149}"/>
              </a:ext>
            </a:extLst>
          </p:cNvPr>
          <p:cNvSpPr txBox="1"/>
          <p:nvPr/>
        </p:nvSpPr>
        <p:spPr>
          <a:xfrm>
            <a:off x="23333075" y="1922097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47,8 %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E0F85A6E-6488-0F1A-B347-677EC7EE32A3}"/>
              </a:ext>
            </a:extLst>
          </p:cNvPr>
          <p:cNvSpPr txBox="1"/>
          <p:nvPr/>
        </p:nvSpPr>
        <p:spPr>
          <a:xfrm>
            <a:off x="25105725" y="2182781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40,0 %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FD2FB0CD-A20F-3822-0D18-EBE3BAE063C1}"/>
              </a:ext>
            </a:extLst>
          </p:cNvPr>
          <p:cNvSpPr txBox="1"/>
          <p:nvPr/>
        </p:nvSpPr>
        <p:spPr>
          <a:xfrm>
            <a:off x="25161873" y="1922097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60,0 %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E8EFEFBC-4F0C-475E-0824-1694BF96C8EA}"/>
              </a:ext>
            </a:extLst>
          </p:cNvPr>
          <p:cNvSpPr txBox="1"/>
          <p:nvPr/>
        </p:nvSpPr>
        <p:spPr>
          <a:xfrm>
            <a:off x="26886401" y="2182781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24,0 %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5891F8D5-1280-DECE-9187-A3373FC75763}"/>
              </a:ext>
            </a:extLst>
          </p:cNvPr>
          <p:cNvSpPr txBox="1"/>
          <p:nvPr/>
        </p:nvSpPr>
        <p:spPr>
          <a:xfrm>
            <a:off x="26878381" y="1922097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76,0 %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09553CC1-4758-50B0-5368-8D5218108BAC}"/>
              </a:ext>
            </a:extLst>
          </p:cNvPr>
          <p:cNvSpPr txBox="1"/>
          <p:nvPr/>
        </p:nvSpPr>
        <p:spPr>
          <a:xfrm>
            <a:off x="28651031" y="2182781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23,3 %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3ED16691-39AF-B481-E905-78AF6D4982E2}"/>
              </a:ext>
            </a:extLst>
          </p:cNvPr>
          <p:cNvSpPr txBox="1"/>
          <p:nvPr/>
        </p:nvSpPr>
        <p:spPr>
          <a:xfrm>
            <a:off x="28659053" y="1922097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76,7 %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23D8A38A-2FF3-73BE-E691-7A2D8282B411}"/>
              </a:ext>
            </a:extLst>
          </p:cNvPr>
          <p:cNvSpPr txBox="1"/>
          <p:nvPr/>
        </p:nvSpPr>
        <p:spPr>
          <a:xfrm>
            <a:off x="30423684" y="2181979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31,0 %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29D60DC7-A8C1-D488-A00A-0B0C83500511}"/>
              </a:ext>
            </a:extLst>
          </p:cNvPr>
          <p:cNvSpPr txBox="1"/>
          <p:nvPr/>
        </p:nvSpPr>
        <p:spPr>
          <a:xfrm>
            <a:off x="30431706" y="1921295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69,0 %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A9DAE4E6-D2CF-B926-C2F4-092944FA9EAA}"/>
              </a:ext>
            </a:extLst>
          </p:cNvPr>
          <p:cNvSpPr txBox="1"/>
          <p:nvPr/>
        </p:nvSpPr>
        <p:spPr>
          <a:xfrm>
            <a:off x="32212379" y="19212952"/>
            <a:ext cx="13751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90,0 %</a:t>
            </a:r>
          </a:p>
        </p:txBody>
      </p:sp>
      <p:grpSp>
        <p:nvGrpSpPr>
          <p:cNvPr id="167" name="Groupe 166">
            <a:extLst>
              <a:ext uri="{FF2B5EF4-FFF2-40B4-BE49-F238E27FC236}">
                <a16:creationId xmlns:a16="http://schemas.microsoft.com/office/drawing/2014/main" id="{FFCE06B1-5FAE-3EC1-847F-02E388F4BB5E}"/>
              </a:ext>
            </a:extLst>
          </p:cNvPr>
          <p:cNvGrpSpPr/>
          <p:nvPr/>
        </p:nvGrpSpPr>
        <p:grpSpPr>
          <a:xfrm>
            <a:off x="35255271" y="25238434"/>
            <a:ext cx="14945890" cy="578266"/>
            <a:chOff x="-16138207" y="34311984"/>
            <a:chExt cx="14945890" cy="578266"/>
          </a:xfrm>
        </p:grpSpPr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70DF9160-307B-C400-A271-14DD57F85AFA}"/>
                </a:ext>
              </a:extLst>
            </p:cNvPr>
            <p:cNvSpPr txBox="1"/>
            <p:nvPr/>
          </p:nvSpPr>
          <p:spPr>
            <a:xfrm>
              <a:off x="-15520721" y="34311984"/>
              <a:ext cx="4119903" cy="528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Graduates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after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D3CA1E9C-93A8-9C7E-48CC-DBB82B2A9A57}"/>
                </a:ext>
              </a:extLst>
            </p:cNvPr>
            <p:cNvSpPr/>
            <p:nvPr/>
          </p:nvSpPr>
          <p:spPr>
            <a:xfrm>
              <a:off x="-16138207" y="34380267"/>
              <a:ext cx="509983" cy="50998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3" name="ZoneTexte 202">
              <a:extLst>
                <a:ext uri="{FF2B5EF4-FFF2-40B4-BE49-F238E27FC236}">
                  <a16:creationId xmlns:a16="http://schemas.microsoft.com/office/drawing/2014/main" id="{CBC58E9C-2878-6FA2-F80D-D50D5DBEB9A2}"/>
                </a:ext>
              </a:extLst>
            </p:cNvPr>
            <p:cNvSpPr txBox="1"/>
            <p:nvPr/>
          </p:nvSpPr>
          <p:spPr>
            <a:xfrm>
              <a:off x="-10576143" y="34320006"/>
              <a:ext cx="4078063" cy="528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Graduates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after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3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4" name="Rectangle 203">
              <a:extLst>
                <a:ext uri="{FF2B5EF4-FFF2-40B4-BE49-F238E27FC236}">
                  <a16:creationId xmlns:a16="http://schemas.microsoft.com/office/drawing/2014/main" id="{CFE9454E-773D-0942-4334-AC194FFEACA5}"/>
                </a:ext>
              </a:extLst>
            </p:cNvPr>
            <p:cNvSpPr/>
            <p:nvPr/>
          </p:nvSpPr>
          <p:spPr>
            <a:xfrm>
              <a:off x="-11174177" y="34364226"/>
              <a:ext cx="509983" cy="50998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AE845EB5-D4C5-B691-E60F-68555655AB02}"/>
                </a:ext>
              </a:extLst>
            </p:cNvPr>
            <p:cNvSpPr txBox="1"/>
            <p:nvPr/>
          </p:nvSpPr>
          <p:spPr>
            <a:xfrm>
              <a:off x="-5575487" y="34333338"/>
              <a:ext cx="4383170" cy="528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Graduates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after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D9D0EA59-81CC-C036-9390-2BFE0B5C1ACD}"/>
                </a:ext>
              </a:extLst>
            </p:cNvPr>
            <p:cNvSpPr/>
            <p:nvPr/>
          </p:nvSpPr>
          <p:spPr>
            <a:xfrm>
              <a:off x="-6192974" y="34368342"/>
              <a:ext cx="509983" cy="50998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32" name="Groupe 231">
            <a:extLst>
              <a:ext uri="{FF2B5EF4-FFF2-40B4-BE49-F238E27FC236}">
                <a16:creationId xmlns:a16="http://schemas.microsoft.com/office/drawing/2014/main" id="{E8B4B8A9-8641-DB0C-85B0-CE2995AE2462}"/>
              </a:ext>
            </a:extLst>
          </p:cNvPr>
          <p:cNvGrpSpPr/>
          <p:nvPr/>
        </p:nvGrpSpPr>
        <p:grpSpPr>
          <a:xfrm>
            <a:off x="34438137" y="16912484"/>
            <a:ext cx="15951924" cy="7963385"/>
            <a:chOff x="34423674" y="24903642"/>
            <a:chExt cx="15951924" cy="7963385"/>
          </a:xfrm>
        </p:grpSpPr>
        <p:pic>
          <p:nvPicPr>
            <p:cNvPr id="193" name="Image 192">
              <a:extLst>
                <a:ext uri="{FF2B5EF4-FFF2-40B4-BE49-F238E27FC236}">
                  <a16:creationId xmlns:a16="http://schemas.microsoft.com/office/drawing/2014/main" id="{79009553-9C82-ACC9-0555-63091D379F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34423674" y="25492965"/>
              <a:ext cx="15885403" cy="6925043"/>
            </a:xfrm>
            <a:prstGeom prst="rect">
              <a:avLst/>
            </a:prstGeom>
          </p:spPr>
        </p:pic>
        <p:sp>
          <p:nvSpPr>
            <p:cNvPr id="194" name="ZoneTexte 193">
              <a:extLst>
                <a:ext uri="{FF2B5EF4-FFF2-40B4-BE49-F238E27FC236}">
                  <a16:creationId xmlns:a16="http://schemas.microsoft.com/office/drawing/2014/main" id="{F1221F29-8294-3F3D-8468-9AEB4CAEF047}"/>
                </a:ext>
              </a:extLst>
            </p:cNvPr>
            <p:cNvSpPr txBox="1"/>
            <p:nvPr/>
          </p:nvSpPr>
          <p:spPr>
            <a:xfrm>
              <a:off x="35458131" y="32355996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2015</a:t>
              </a:r>
            </a:p>
          </p:txBody>
        </p:sp>
        <p:sp>
          <p:nvSpPr>
            <p:cNvPr id="195" name="ZoneTexte 194">
              <a:extLst>
                <a:ext uri="{FF2B5EF4-FFF2-40B4-BE49-F238E27FC236}">
                  <a16:creationId xmlns:a16="http://schemas.microsoft.com/office/drawing/2014/main" id="{EF13CE7E-365D-B4A8-4537-83D65F50C60D}"/>
                </a:ext>
              </a:extLst>
            </p:cNvPr>
            <p:cNvSpPr txBox="1"/>
            <p:nvPr/>
          </p:nvSpPr>
          <p:spPr>
            <a:xfrm>
              <a:off x="37260915" y="32352282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</a:p>
          </p:txBody>
        </p:sp>
        <p:sp>
          <p:nvSpPr>
            <p:cNvPr id="196" name="ZoneTexte 195">
              <a:extLst>
                <a:ext uri="{FF2B5EF4-FFF2-40B4-BE49-F238E27FC236}">
                  <a16:creationId xmlns:a16="http://schemas.microsoft.com/office/drawing/2014/main" id="{4FE836BF-E4B5-721B-CE36-3F4E3E047B3E}"/>
                </a:ext>
              </a:extLst>
            </p:cNvPr>
            <p:cNvSpPr txBox="1"/>
            <p:nvPr/>
          </p:nvSpPr>
          <p:spPr>
            <a:xfrm>
              <a:off x="39268126" y="32374584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2017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8186BF0-23A5-FCCB-0025-3604AF864E90}"/>
                </a:ext>
              </a:extLst>
            </p:cNvPr>
            <p:cNvSpPr txBox="1"/>
            <p:nvPr/>
          </p:nvSpPr>
          <p:spPr>
            <a:xfrm>
              <a:off x="41628461" y="32370870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2018</a:t>
              </a:r>
            </a:p>
          </p:txBody>
        </p:sp>
        <p:sp>
          <p:nvSpPr>
            <p:cNvPr id="198" name="ZoneTexte 197">
              <a:extLst>
                <a:ext uri="{FF2B5EF4-FFF2-40B4-BE49-F238E27FC236}">
                  <a16:creationId xmlns:a16="http://schemas.microsoft.com/office/drawing/2014/main" id="{F579C468-421C-5D94-5474-FCF4C7C1235B}"/>
                </a:ext>
              </a:extLst>
            </p:cNvPr>
            <p:cNvSpPr txBox="1"/>
            <p:nvPr/>
          </p:nvSpPr>
          <p:spPr>
            <a:xfrm>
              <a:off x="43661703" y="32355996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2019</a:t>
              </a:r>
            </a:p>
          </p:txBody>
        </p:sp>
        <p:sp>
          <p:nvSpPr>
            <p:cNvPr id="199" name="ZoneTexte 198">
              <a:extLst>
                <a:ext uri="{FF2B5EF4-FFF2-40B4-BE49-F238E27FC236}">
                  <a16:creationId xmlns:a16="http://schemas.microsoft.com/office/drawing/2014/main" id="{8AB9E426-4012-AEE3-A5BE-16CAA7048A5F}"/>
                </a:ext>
              </a:extLst>
            </p:cNvPr>
            <p:cNvSpPr txBox="1"/>
            <p:nvPr/>
          </p:nvSpPr>
          <p:spPr>
            <a:xfrm>
              <a:off x="45732114" y="32352282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2020</a:t>
              </a:r>
            </a:p>
          </p:txBody>
        </p:sp>
        <p:sp>
          <p:nvSpPr>
            <p:cNvPr id="208" name="ZoneTexte 207">
              <a:extLst>
                <a:ext uri="{FF2B5EF4-FFF2-40B4-BE49-F238E27FC236}">
                  <a16:creationId xmlns:a16="http://schemas.microsoft.com/office/drawing/2014/main" id="{1899AFB0-7A95-3469-A610-342FD2360B77}"/>
                </a:ext>
              </a:extLst>
            </p:cNvPr>
            <p:cNvSpPr txBox="1"/>
            <p:nvPr/>
          </p:nvSpPr>
          <p:spPr>
            <a:xfrm>
              <a:off x="47780220" y="32370870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A9DA0CEB-E43D-1F45-BAC8-39368EC6A200}"/>
                </a:ext>
              </a:extLst>
            </p:cNvPr>
            <p:cNvSpPr txBox="1"/>
            <p:nvPr/>
          </p:nvSpPr>
          <p:spPr>
            <a:xfrm>
              <a:off x="49159251" y="32367156"/>
              <a:ext cx="121634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2022</a:t>
              </a:r>
            </a:p>
          </p:txBody>
        </p:sp>
        <p:sp>
          <p:nvSpPr>
            <p:cNvPr id="210" name="ZoneTexte 209">
              <a:extLst>
                <a:ext uri="{FF2B5EF4-FFF2-40B4-BE49-F238E27FC236}">
                  <a16:creationId xmlns:a16="http://schemas.microsoft.com/office/drawing/2014/main" id="{A3DE7582-D1D4-B45B-CCC6-7BA88B960814}"/>
                </a:ext>
              </a:extLst>
            </p:cNvPr>
            <p:cNvSpPr txBox="1"/>
            <p:nvPr/>
          </p:nvSpPr>
          <p:spPr>
            <a:xfrm rot="16200000">
              <a:off x="35027106" y="26846857"/>
              <a:ext cx="145394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87,5</a:t>
              </a:r>
            </a:p>
          </p:txBody>
        </p:sp>
        <p:sp>
          <p:nvSpPr>
            <p:cNvPr id="212" name="ZoneTexte 211">
              <a:extLst>
                <a:ext uri="{FF2B5EF4-FFF2-40B4-BE49-F238E27FC236}">
                  <a16:creationId xmlns:a16="http://schemas.microsoft.com/office/drawing/2014/main" id="{2607B129-CD51-938E-D57B-E709040D3C13}"/>
                </a:ext>
              </a:extLst>
            </p:cNvPr>
            <p:cNvSpPr txBox="1"/>
            <p:nvPr/>
          </p:nvSpPr>
          <p:spPr>
            <a:xfrm rot="16200000">
              <a:off x="35639000" y="26365937"/>
              <a:ext cx="142704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90,6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B0191F7C-E019-4151-1AB7-A327799153CF}"/>
                </a:ext>
              </a:extLst>
            </p:cNvPr>
            <p:cNvSpPr txBox="1"/>
            <p:nvPr/>
          </p:nvSpPr>
          <p:spPr>
            <a:xfrm rot="16200000">
              <a:off x="37476576" y="26670613"/>
              <a:ext cx="134100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88,9</a:t>
              </a:r>
            </a:p>
          </p:txBody>
        </p:sp>
        <p:sp>
          <p:nvSpPr>
            <p:cNvPr id="214" name="ZoneTexte 213">
              <a:extLst>
                <a:ext uri="{FF2B5EF4-FFF2-40B4-BE49-F238E27FC236}">
                  <a16:creationId xmlns:a16="http://schemas.microsoft.com/office/drawing/2014/main" id="{926E2B1E-665C-33DE-354E-B0FDEB0B989E}"/>
                </a:ext>
              </a:extLst>
            </p:cNvPr>
            <p:cNvSpPr txBox="1"/>
            <p:nvPr/>
          </p:nvSpPr>
          <p:spPr>
            <a:xfrm rot="16200000">
              <a:off x="36802842" y="29052314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74,1</a:t>
              </a:r>
            </a:p>
          </p:txBody>
        </p:sp>
        <p:sp>
          <p:nvSpPr>
            <p:cNvPr id="215" name="ZoneTexte 214">
              <a:extLst>
                <a:ext uri="{FF2B5EF4-FFF2-40B4-BE49-F238E27FC236}">
                  <a16:creationId xmlns:a16="http://schemas.microsoft.com/office/drawing/2014/main" id="{D83B4985-32C5-C851-6130-B278DEED0CE4}"/>
                </a:ext>
              </a:extLst>
            </p:cNvPr>
            <p:cNvSpPr txBox="1"/>
            <p:nvPr/>
          </p:nvSpPr>
          <p:spPr>
            <a:xfrm rot="16200000">
              <a:off x="38619157" y="27211027"/>
              <a:ext cx="129802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85,7</a:t>
              </a:r>
            </a:p>
          </p:txBody>
        </p:sp>
        <p:sp>
          <p:nvSpPr>
            <p:cNvPr id="216" name="ZoneTexte 215">
              <a:extLst>
                <a:ext uri="{FF2B5EF4-FFF2-40B4-BE49-F238E27FC236}">
                  <a16:creationId xmlns:a16="http://schemas.microsoft.com/office/drawing/2014/main" id="{E7D21FD9-A981-B1C9-D8A4-F90592F6FEE1}"/>
                </a:ext>
              </a:extLst>
            </p:cNvPr>
            <p:cNvSpPr txBox="1"/>
            <p:nvPr/>
          </p:nvSpPr>
          <p:spPr>
            <a:xfrm rot="16200000">
              <a:off x="39247187" y="26032150"/>
              <a:ext cx="129802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92,9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6661297-49FA-6406-A1F8-D464411C23A8}"/>
                </a:ext>
              </a:extLst>
            </p:cNvPr>
            <p:cNvSpPr txBox="1"/>
            <p:nvPr/>
          </p:nvSpPr>
          <p:spPr>
            <a:xfrm rot="16200000">
              <a:off x="39763411" y="25388654"/>
              <a:ext cx="14624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96,4</a:t>
              </a:r>
            </a:p>
          </p:txBody>
        </p:sp>
        <p:sp>
          <p:nvSpPr>
            <p:cNvPr id="218" name="ZoneTexte 217">
              <a:extLst>
                <a:ext uri="{FF2B5EF4-FFF2-40B4-BE49-F238E27FC236}">
                  <a16:creationId xmlns:a16="http://schemas.microsoft.com/office/drawing/2014/main" id="{C9ED6957-869A-6B78-63E2-C37201251DE0}"/>
                </a:ext>
              </a:extLst>
            </p:cNvPr>
            <p:cNvSpPr txBox="1"/>
            <p:nvPr/>
          </p:nvSpPr>
          <p:spPr>
            <a:xfrm rot="16200000">
              <a:off x="40937412" y="29685401"/>
              <a:ext cx="1292974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70,4</a:t>
              </a:r>
            </a:p>
          </p:txBody>
        </p:sp>
        <p:sp>
          <p:nvSpPr>
            <p:cNvPr id="219" name="ZoneTexte 218">
              <a:extLst>
                <a:ext uri="{FF2B5EF4-FFF2-40B4-BE49-F238E27FC236}">
                  <a16:creationId xmlns:a16="http://schemas.microsoft.com/office/drawing/2014/main" id="{3A7E82BF-D56C-FC9C-8B30-E772373F1F96}"/>
                </a:ext>
              </a:extLst>
            </p:cNvPr>
            <p:cNvSpPr txBox="1"/>
            <p:nvPr/>
          </p:nvSpPr>
          <p:spPr>
            <a:xfrm rot="16200000">
              <a:off x="41492166" y="28433248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77,8</a:t>
              </a:r>
            </a:p>
          </p:txBody>
        </p:sp>
        <p:sp>
          <p:nvSpPr>
            <p:cNvPr id="220" name="ZoneTexte 219">
              <a:extLst>
                <a:ext uri="{FF2B5EF4-FFF2-40B4-BE49-F238E27FC236}">
                  <a16:creationId xmlns:a16="http://schemas.microsoft.com/office/drawing/2014/main" id="{C6262D27-C8D3-4642-934E-742377F8DDF9}"/>
                </a:ext>
              </a:extLst>
            </p:cNvPr>
            <p:cNvSpPr txBox="1"/>
            <p:nvPr/>
          </p:nvSpPr>
          <p:spPr>
            <a:xfrm rot="16200000">
              <a:off x="42089406" y="27835598"/>
              <a:ext cx="151227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81,5</a:t>
              </a:r>
            </a:p>
          </p:txBody>
        </p:sp>
        <p:sp>
          <p:nvSpPr>
            <p:cNvPr id="222" name="ZoneTexte 221">
              <a:extLst>
                <a:ext uri="{FF2B5EF4-FFF2-40B4-BE49-F238E27FC236}">
                  <a16:creationId xmlns:a16="http://schemas.microsoft.com/office/drawing/2014/main" id="{3F297026-6CE6-F7FC-D7D9-AE2E5E76325F}"/>
                </a:ext>
              </a:extLst>
            </p:cNvPr>
            <p:cNvSpPr txBox="1"/>
            <p:nvPr/>
          </p:nvSpPr>
          <p:spPr>
            <a:xfrm rot="16200000">
              <a:off x="43209598" y="25965534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92,9</a:t>
              </a:r>
            </a:p>
          </p:txBody>
        </p:sp>
        <p:sp>
          <p:nvSpPr>
            <p:cNvPr id="223" name="ZoneTexte 222">
              <a:extLst>
                <a:ext uri="{FF2B5EF4-FFF2-40B4-BE49-F238E27FC236}">
                  <a16:creationId xmlns:a16="http://schemas.microsoft.com/office/drawing/2014/main" id="{40309E0E-A7EE-9A19-7865-BA1404E7CFA8}"/>
                </a:ext>
              </a:extLst>
            </p:cNvPr>
            <p:cNvSpPr txBox="1"/>
            <p:nvPr/>
          </p:nvSpPr>
          <p:spPr>
            <a:xfrm rot="16200000">
              <a:off x="43806838" y="25455809"/>
              <a:ext cx="151227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96,2</a:t>
              </a:r>
            </a:p>
          </p:txBody>
        </p:sp>
        <p:sp>
          <p:nvSpPr>
            <p:cNvPr id="224" name="ZoneTexte 223">
              <a:extLst>
                <a:ext uri="{FF2B5EF4-FFF2-40B4-BE49-F238E27FC236}">
                  <a16:creationId xmlns:a16="http://schemas.microsoft.com/office/drawing/2014/main" id="{58274889-94AA-653D-CD62-CDC5B0E90637}"/>
                </a:ext>
              </a:extLst>
            </p:cNvPr>
            <p:cNvSpPr txBox="1"/>
            <p:nvPr/>
          </p:nvSpPr>
          <p:spPr>
            <a:xfrm rot="16200000">
              <a:off x="45593992" y="27049923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86,2</a:t>
              </a:r>
            </a:p>
          </p:txBody>
        </p:sp>
        <p:sp>
          <p:nvSpPr>
            <p:cNvPr id="225" name="ZoneTexte 224">
              <a:extLst>
                <a:ext uri="{FF2B5EF4-FFF2-40B4-BE49-F238E27FC236}">
                  <a16:creationId xmlns:a16="http://schemas.microsoft.com/office/drawing/2014/main" id="{41A2BB94-3E6B-4CA6-78F0-3EDA438BA444}"/>
                </a:ext>
              </a:extLst>
            </p:cNvPr>
            <p:cNvSpPr txBox="1"/>
            <p:nvPr/>
          </p:nvSpPr>
          <p:spPr>
            <a:xfrm rot="16200000">
              <a:off x="46156062" y="26452273"/>
              <a:ext cx="151227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89,7</a:t>
              </a:r>
            </a:p>
          </p:txBody>
        </p:sp>
        <p:sp>
          <p:nvSpPr>
            <p:cNvPr id="226" name="ZoneTexte 225">
              <a:extLst>
                <a:ext uri="{FF2B5EF4-FFF2-40B4-BE49-F238E27FC236}">
                  <a16:creationId xmlns:a16="http://schemas.microsoft.com/office/drawing/2014/main" id="{0CD0F08D-7E16-2397-80E7-62B2D2A699FA}"/>
                </a:ext>
              </a:extLst>
            </p:cNvPr>
            <p:cNvSpPr txBox="1"/>
            <p:nvPr/>
          </p:nvSpPr>
          <p:spPr>
            <a:xfrm rot="16200000">
              <a:off x="47340593" y="26705304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88,5</a:t>
              </a:r>
            </a:p>
          </p:txBody>
        </p:sp>
        <p:sp>
          <p:nvSpPr>
            <p:cNvPr id="227" name="ZoneTexte 226">
              <a:extLst>
                <a:ext uri="{FF2B5EF4-FFF2-40B4-BE49-F238E27FC236}">
                  <a16:creationId xmlns:a16="http://schemas.microsoft.com/office/drawing/2014/main" id="{5AE38A14-7EB1-DE7C-9B7A-DDDF281DD87D}"/>
                </a:ext>
              </a:extLst>
            </p:cNvPr>
            <p:cNvSpPr txBox="1"/>
            <p:nvPr/>
          </p:nvSpPr>
          <p:spPr>
            <a:xfrm rot="16200000">
              <a:off x="49011285" y="28858921"/>
              <a:ext cx="1512278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75,0</a:t>
              </a:r>
            </a:p>
          </p:txBody>
        </p:sp>
        <p:sp>
          <p:nvSpPr>
            <p:cNvPr id="230" name="ZoneTexte 229">
              <a:extLst>
                <a:ext uri="{FF2B5EF4-FFF2-40B4-BE49-F238E27FC236}">
                  <a16:creationId xmlns:a16="http://schemas.microsoft.com/office/drawing/2014/main" id="{775CF106-AF37-7BD3-54E9-EDBFEB9E779B}"/>
                </a:ext>
              </a:extLst>
            </p:cNvPr>
            <p:cNvSpPr txBox="1"/>
            <p:nvPr/>
          </p:nvSpPr>
          <p:spPr>
            <a:xfrm rot="16200000">
              <a:off x="47967780" y="26664269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88,5</a:t>
              </a:r>
            </a:p>
          </p:txBody>
        </p:sp>
        <p:sp>
          <p:nvSpPr>
            <p:cNvPr id="231" name="ZoneTexte 230">
              <a:extLst>
                <a:ext uri="{FF2B5EF4-FFF2-40B4-BE49-F238E27FC236}">
                  <a16:creationId xmlns:a16="http://schemas.microsoft.com/office/drawing/2014/main" id="{4A6D2DD7-D7E9-26D6-BCEC-E9A5F60E8CE5}"/>
                </a:ext>
              </a:extLst>
            </p:cNvPr>
            <p:cNvSpPr txBox="1"/>
            <p:nvPr/>
          </p:nvSpPr>
          <p:spPr>
            <a:xfrm rot="16200000">
              <a:off x="44975672" y="28738874"/>
              <a:ext cx="14395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75,9</a:t>
              </a:r>
            </a:p>
          </p:txBody>
        </p:sp>
      </p:grpSp>
      <p:sp>
        <p:nvSpPr>
          <p:cNvPr id="39" name="ZoneTexte 38">
            <a:extLst>
              <a:ext uri="{FF2B5EF4-FFF2-40B4-BE49-F238E27FC236}">
                <a16:creationId xmlns:a16="http://schemas.microsoft.com/office/drawing/2014/main" id="{CC525CC3-6460-15C9-9CA8-EAC4CE2E4147}"/>
              </a:ext>
            </a:extLst>
          </p:cNvPr>
          <p:cNvSpPr txBox="1"/>
          <p:nvPr/>
        </p:nvSpPr>
        <p:spPr>
          <a:xfrm>
            <a:off x="1060649" y="26675829"/>
            <a:ext cx="16390772" cy="8556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fr-FR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Developing and implementing the QeP dashboard has created valuable organizational learning, supporting </a:t>
            </a:r>
            <a:r>
              <a:rPr lang="en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Cagnazzo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et al. (2010) theory that performance measurement systems drive organizational learning.</a:t>
            </a:r>
          </a:p>
          <a:p>
            <a:endParaRPr lang="en-CA" dirty="0">
              <a:latin typeface="Helvetica Neue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CA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Main challenges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Combining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different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information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systems</a:t>
            </a:r>
            <a:endParaRPr lang="fr-CA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Ongoing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investment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(e.g.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measurements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adaptation of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strategic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plan)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required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keep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the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tool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up to date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Difficult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set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achievable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targets</a:t>
            </a:r>
            <a:endParaRPr lang="fr-CA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Striking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balance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between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comprehensive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information and simple display</a:t>
            </a:r>
          </a:p>
          <a:p>
            <a:endParaRPr lang="fr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the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next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edition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the team plans to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integrate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data on the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preparatory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program and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new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indicators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regarding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career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paths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the </a:t>
            </a:r>
            <a:r>
              <a:rPr lang="fr-CA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requirements</a:t>
            </a:r>
            <a:r>
              <a:rPr lang="fr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the Ordre des Pharmaciens du Québec. </a:t>
            </a:r>
            <a:endParaRPr lang="fr-CA" sz="3600" strike="sngStrike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A016C0E-80B0-4C36-20CF-9A6265D47454}"/>
              </a:ext>
            </a:extLst>
          </p:cNvPr>
          <p:cNvSpPr/>
          <p:nvPr/>
        </p:nvSpPr>
        <p:spPr>
          <a:xfrm>
            <a:off x="-1" y="13054757"/>
            <a:ext cx="51120675" cy="23821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B6EE8EE-3C40-24E4-5A3B-EA333EF4B5F6}"/>
              </a:ext>
            </a:extLst>
          </p:cNvPr>
          <p:cNvSpPr txBox="1"/>
          <p:nvPr/>
        </p:nvSpPr>
        <p:spPr>
          <a:xfrm>
            <a:off x="34525249" y="26647924"/>
            <a:ext cx="15782202" cy="9510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fr-FR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approach contributes to a broader transformation where evaluation generates new knowledge and fosters continuous improvement across all Faculty programs.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By </a:t>
            </a:r>
            <a:r>
              <a:rPr lang="fr-CA" sz="3600" dirty="0" err="1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using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CA" sz="3600" dirty="0" err="1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this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CA" sz="3600" dirty="0" err="1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tool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CA" sz="3600" dirty="0" err="1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regularly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, the team </a:t>
            </a:r>
            <a:r>
              <a:rPr lang="fr-CA" sz="3600" dirty="0" err="1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will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fr-CA" sz="3600" dirty="0" err="1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be</a:t>
            </a:r>
            <a:r>
              <a:rPr lang="fr-CA" sz="3600" dirty="0">
                <a:effectLst/>
                <a:latin typeface="Helvetica Neue"/>
                <a:ea typeface="Aptos" panose="020B0004020202020204" pitchFamily="34" charset="0"/>
                <a:cs typeface="Aptos" panose="020B0004020202020204" pitchFamily="34" charset="0"/>
              </a:rPr>
              <a:t> able 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empowered to track program progress, validate redesign objectives and identify priorities for continuous improvement.</a:t>
            </a:r>
          </a:p>
          <a:p>
            <a:endParaRPr lang="en-U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References</a:t>
            </a:r>
          </a:p>
          <a:p>
            <a:endParaRPr lang="en-US" sz="1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Leclerc G, Boisclair I, Lafleur I, Minville A, Ferreira E. Université de Montréal international pharmacy bridging program: A program evaluation process. Poster PE14 at CPERC in May 2020, Montréal. QC.</a:t>
            </a:r>
          </a:p>
          <a:p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Cagnazzo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L., 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Taticchi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P. et Brun, A. (2010). The role of performance measurement systems to support quality improvement initiatives at supply chain level</a:t>
            </a:r>
            <a:r>
              <a:rPr lang="en-US" sz="25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International Journal of Productivity and Performance Management,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59(2), 163-185</a:t>
            </a:r>
            <a:r>
              <a:rPr lang="en-US" sz="2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Secundo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G., Margherita, A., Elia, G. et 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Passiante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G. (2010). Intangible assets in higher education and</a:t>
            </a:r>
          </a:p>
          <a:p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research: mission, performance or both? </a:t>
            </a:r>
            <a:r>
              <a:rPr lang="en-US" sz="25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Journal of Intellectual Capital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11(2), 140-157.</a:t>
            </a:r>
          </a:p>
          <a:p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R., Bartolini, M., 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Raffoni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A. et </a:t>
            </a:r>
            <a:r>
              <a:rPr lang="en-US" sz="25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Visani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F. (2015). The practice of strategic performance measurement systems. </a:t>
            </a:r>
            <a:r>
              <a:rPr lang="en-US" sz="25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Journal of Productivity and Performance Management</a:t>
            </a:r>
            <a:r>
              <a:rPr lang="en-US" sz="25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64(2), 194-227</a:t>
            </a:r>
            <a:r>
              <a:rPr lang="en-US" sz="2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5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D100032-019B-10B9-87D1-971FD43FF2EC}"/>
              </a:ext>
            </a:extLst>
          </p:cNvPr>
          <p:cNvSpPr txBox="1"/>
          <p:nvPr/>
        </p:nvSpPr>
        <p:spPr>
          <a:xfrm>
            <a:off x="942919" y="13679317"/>
            <a:ext cx="7893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Dashboard</a:t>
            </a:r>
            <a:endParaRPr lang="en-CA" sz="3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5794C0B-E045-B62B-5B6F-7617BFF7601C}"/>
              </a:ext>
            </a:extLst>
          </p:cNvPr>
          <p:cNvSpPr txBox="1"/>
          <p:nvPr/>
        </p:nvSpPr>
        <p:spPr>
          <a:xfrm>
            <a:off x="9574213" y="13354808"/>
            <a:ext cx="240851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second edition of the dashboard is structured into coherent and clearly illustrated sections, providing a comprehensive and systematic overview of the QeP. The dashboard also makes it possible to compare data from </a:t>
            </a:r>
            <a:b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pre-restructuring (2015 to 2020) and post-restructuring (2021 to present) periods.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07B489B-4C0B-5DAC-4BAA-E8A24B93CEB1}"/>
              </a:ext>
            </a:extLst>
          </p:cNvPr>
          <p:cNvSpPr txBox="1"/>
          <p:nvPr/>
        </p:nvSpPr>
        <p:spPr>
          <a:xfrm>
            <a:off x="18023611" y="5732375"/>
            <a:ext cx="15601228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Document the collaborative process of developing relevant indicators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Analyze</a:t>
            </a:r>
            <a:r>
              <a:rPr lang="en-CA" sz="36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challenges related to data collection and interpretation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Examine how the dashboard can be used for continuous improvement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Explore how it can reduce the cognitive overload of decision-makers.</a:t>
            </a:r>
          </a:p>
          <a:p>
            <a:endParaRPr lang="en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evaluation is based on the analysis of resources invested, the relevance of the performance model, the quality of indicators and the appreciation of the program team.</a:t>
            </a:r>
          </a:p>
          <a:p>
            <a:endParaRPr lang="en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54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  <a:p>
            <a:endParaRPr lang="fr-FR" sz="1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dashboard was developed </a:t>
            </a:r>
            <a:r>
              <a:rPr lang="en-U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using a five-stage iterative and participative approach: </a:t>
            </a:r>
            <a:endParaRPr lang="fr-FR" sz="3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AF269C2-D019-B8DF-2CED-7F4C615E2AEE}"/>
              </a:ext>
            </a:extLst>
          </p:cNvPr>
          <p:cNvSpPr txBox="1"/>
          <p:nvPr/>
        </p:nvSpPr>
        <p:spPr>
          <a:xfrm>
            <a:off x="34514713" y="5678776"/>
            <a:ext cx="15750575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Needs Definition: Workshops with program staff, management and faculty identified priority evaluation questions.</a:t>
            </a:r>
          </a:p>
          <a:p>
            <a:endParaRPr lang="en-CA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Identification of key Indicators: Indicators were organized into four pillars.</a:t>
            </a:r>
          </a:p>
          <a:p>
            <a:endParaRPr lang="en-CA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Validation of data quality: A review of institutional data sources revealed the need for additional data collection tools.</a:t>
            </a:r>
          </a:p>
          <a:p>
            <a:endParaRPr lang="en-CA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Design of presentation structure : A dynamic interface was created.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CA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Definition of objectives: The next step is to define relevant target values based on historical data and strategic objectives and validate them </a:t>
            </a:r>
            <a:b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end-users.</a:t>
            </a:r>
            <a:r>
              <a:rPr lang="en-CA" sz="1800" dirty="0">
                <a:effectLst/>
                <a:latin typeface="Helvetica Neue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fr-CA" sz="1800" dirty="0">
              <a:effectLst/>
              <a:latin typeface="Helvetica Neue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2468DC0-F9F8-2AF5-AE92-EDF62FD18970}"/>
              </a:ext>
            </a:extLst>
          </p:cNvPr>
          <p:cNvSpPr txBox="1"/>
          <p:nvPr/>
        </p:nvSpPr>
        <p:spPr>
          <a:xfrm>
            <a:off x="34480707" y="13376580"/>
            <a:ext cx="157845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Pillars:</a:t>
            </a:r>
            <a:r>
              <a:rPr lang="en-CA" sz="1000" b="1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CA" sz="36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 Profile | Program Governance and Development | Learning </a:t>
            </a:r>
          </a:p>
          <a:p>
            <a:r>
              <a:rPr lang="en-CA" sz="36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Experience | Academic Success | Professional and Academic Transition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6A52C46-4284-3494-F7EE-F1CF8C580FB9}"/>
              </a:ext>
            </a:extLst>
          </p:cNvPr>
          <p:cNvSpPr txBox="1"/>
          <p:nvPr/>
        </p:nvSpPr>
        <p:spPr>
          <a:xfrm>
            <a:off x="4236074" y="17949089"/>
            <a:ext cx="1418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11 %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414B0548-2743-B5BA-3FC7-4E86D526AAA3}"/>
              </a:ext>
            </a:extLst>
          </p:cNvPr>
          <p:cNvSpPr txBox="1"/>
          <p:nvPr/>
        </p:nvSpPr>
        <p:spPr>
          <a:xfrm>
            <a:off x="6813166" y="20478927"/>
            <a:ext cx="1418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48 %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E513728-D6AF-C199-5529-3F461A418AB6}"/>
              </a:ext>
            </a:extLst>
          </p:cNvPr>
          <p:cNvSpPr txBox="1"/>
          <p:nvPr/>
        </p:nvSpPr>
        <p:spPr>
          <a:xfrm>
            <a:off x="2066524" y="20483285"/>
            <a:ext cx="1418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37 %</a:t>
            </a:r>
          </a:p>
        </p:txBody>
      </p:sp>
      <p:grpSp>
        <p:nvGrpSpPr>
          <p:cNvPr id="87" name="Groupe 86">
            <a:extLst>
              <a:ext uri="{FF2B5EF4-FFF2-40B4-BE49-F238E27FC236}">
                <a16:creationId xmlns:a16="http://schemas.microsoft.com/office/drawing/2014/main" id="{12242B8F-D17F-54B7-C810-625FCE31E622}"/>
              </a:ext>
            </a:extLst>
          </p:cNvPr>
          <p:cNvGrpSpPr/>
          <p:nvPr/>
        </p:nvGrpSpPr>
        <p:grpSpPr>
          <a:xfrm>
            <a:off x="942919" y="17486850"/>
            <a:ext cx="2432831" cy="826599"/>
            <a:chOff x="1083284" y="17486854"/>
            <a:chExt cx="2581668" cy="878681"/>
          </a:xfrm>
        </p:grpSpPr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5AE5DCF4-320E-B424-EB8C-F9076CC1B12F}"/>
                </a:ext>
              </a:extLst>
            </p:cNvPr>
            <p:cNvSpPr txBox="1"/>
            <p:nvPr/>
          </p:nvSpPr>
          <p:spPr>
            <a:xfrm>
              <a:off x="1083284" y="17678480"/>
              <a:ext cx="1508049" cy="687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4 %</a:t>
              </a:r>
            </a:p>
          </p:txBody>
        </p:sp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E48D23AA-D8B6-2A81-1EA8-B6A578B8811E}"/>
                </a:ext>
              </a:extLst>
            </p:cNvPr>
            <p:cNvCxnSpPr/>
            <p:nvPr/>
          </p:nvCxnSpPr>
          <p:spPr>
            <a:xfrm>
              <a:off x="1177585" y="17495838"/>
              <a:ext cx="248736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>
              <a:extLst>
                <a:ext uri="{FF2B5EF4-FFF2-40B4-BE49-F238E27FC236}">
                  <a16:creationId xmlns:a16="http://schemas.microsoft.com/office/drawing/2014/main" id="{2CD6E483-6DDE-76AA-9F40-C1432A49A20D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283862" y="17857246"/>
              <a:ext cx="74078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e 99">
            <a:extLst>
              <a:ext uri="{FF2B5EF4-FFF2-40B4-BE49-F238E27FC236}">
                <a16:creationId xmlns:a16="http://schemas.microsoft.com/office/drawing/2014/main" id="{BC17D007-6378-2367-CBB3-DB5445C9B4EA}"/>
              </a:ext>
            </a:extLst>
          </p:cNvPr>
          <p:cNvGrpSpPr/>
          <p:nvPr/>
        </p:nvGrpSpPr>
        <p:grpSpPr>
          <a:xfrm>
            <a:off x="1040231" y="24443401"/>
            <a:ext cx="8203247" cy="1360445"/>
            <a:chOff x="1059686" y="24521221"/>
            <a:chExt cx="8203247" cy="1360445"/>
          </a:xfrm>
        </p:grpSpPr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94A836F5-4FB4-9D28-2C35-50AC1CE78C41}"/>
                </a:ext>
              </a:extLst>
            </p:cNvPr>
            <p:cNvSpPr txBox="1"/>
            <p:nvPr/>
          </p:nvSpPr>
          <p:spPr>
            <a:xfrm>
              <a:off x="1686769" y="24549156"/>
              <a:ext cx="3152306" cy="13049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 to 29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20000"/>
                </a:lnSpc>
              </a:pPr>
              <a:endPara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 to 39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FFC394A8-890B-17E3-DAAC-B4605E7A8CF7}"/>
                </a:ext>
              </a:extLst>
            </p:cNvPr>
            <p:cNvSpPr/>
            <p:nvPr/>
          </p:nvSpPr>
          <p:spPr>
            <a:xfrm>
              <a:off x="1059686" y="25336454"/>
              <a:ext cx="500460" cy="50998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81FD89F-A1C3-1BC8-5736-8D1C0F6A17DA}"/>
                </a:ext>
              </a:extLst>
            </p:cNvPr>
            <p:cNvSpPr/>
            <p:nvPr/>
          </p:nvSpPr>
          <p:spPr>
            <a:xfrm>
              <a:off x="1067869" y="24521221"/>
              <a:ext cx="500460" cy="50998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CFC9FD8A-95AB-FEBB-0228-8E6CF42C315F}"/>
                </a:ext>
              </a:extLst>
            </p:cNvPr>
            <p:cNvSpPr txBox="1"/>
            <p:nvPr/>
          </p:nvSpPr>
          <p:spPr>
            <a:xfrm>
              <a:off x="5736083" y="24545916"/>
              <a:ext cx="3526850" cy="13357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 to 49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20000"/>
                </a:lnSpc>
              </a:pPr>
              <a:endParaRPr lang="fr-FR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 to 59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old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8D037783-7F94-6AB3-A507-38343A62F388}"/>
                </a:ext>
              </a:extLst>
            </p:cNvPr>
            <p:cNvSpPr/>
            <p:nvPr/>
          </p:nvSpPr>
          <p:spPr>
            <a:xfrm>
              <a:off x="5069331" y="25352669"/>
              <a:ext cx="500460" cy="50998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E220A6F5-FAD8-5362-5563-1FA87E688B58}"/>
                </a:ext>
              </a:extLst>
            </p:cNvPr>
            <p:cNvSpPr/>
            <p:nvPr/>
          </p:nvSpPr>
          <p:spPr>
            <a:xfrm>
              <a:off x="5077514" y="24537436"/>
              <a:ext cx="500460" cy="50998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96" name="ZoneTexte 95">
            <a:extLst>
              <a:ext uri="{FF2B5EF4-FFF2-40B4-BE49-F238E27FC236}">
                <a16:creationId xmlns:a16="http://schemas.microsoft.com/office/drawing/2014/main" id="{CC5A4831-1FE8-4656-BD55-6D2DAE6DCED6}"/>
              </a:ext>
            </a:extLst>
          </p:cNvPr>
          <p:cNvSpPr txBox="1"/>
          <p:nvPr/>
        </p:nvSpPr>
        <p:spPr>
          <a:xfrm>
            <a:off x="17902096" y="26886594"/>
            <a:ext cx="1580993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dashboard experience has taught us some important organizational lessons 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Teamwork is important : Developing the dashboard required continuous effort and active collaboration. Working together helped everyone adopt the tool, although it required careful coordination at all levels.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Methodology expertise: Creating good indicators is challenging and must take account of institutional realities.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Data limitations: Existing information systems cover only some necessary indicators, requiring additional data collection.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Decision-making value: Tracking program data has proved highly useful for making evidence-based decisions. Clear and timely disclosure of results to stakeholders is essential.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CA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CA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Goal setting : This step requires in-depth knowledge of the program and ongoing commitment from the team.</a:t>
            </a:r>
          </a:p>
        </p:txBody>
      </p:sp>
      <p:grpSp>
        <p:nvGrpSpPr>
          <p:cNvPr id="78" name="Groupe 77">
            <a:extLst>
              <a:ext uri="{FF2B5EF4-FFF2-40B4-BE49-F238E27FC236}">
                <a16:creationId xmlns:a16="http://schemas.microsoft.com/office/drawing/2014/main" id="{5B60EFBB-FDA5-CF69-F004-7337294AA889}"/>
              </a:ext>
            </a:extLst>
          </p:cNvPr>
          <p:cNvGrpSpPr/>
          <p:nvPr/>
        </p:nvGrpSpPr>
        <p:grpSpPr>
          <a:xfrm>
            <a:off x="12097606" y="25282197"/>
            <a:ext cx="18838481" cy="769441"/>
            <a:chOff x="10530068" y="25282197"/>
            <a:chExt cx="18838481" cy="769441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E6AAE65-361D-3377-3C9A-622068DFBC20}"/>
                </a:ext>
              </a:extLst>
            </p:cNvPr>
            <p:cNvSpPr/>
            <p:nvPr/>
          </p:nvSpPr>
          <p:spPr>
            <a:xfrm>
              <a:off x="10530068" y="25282197"/>
              <a:ext cx="351166" cy="351166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62BBA285-3209-8048-1A07-8EB9DB5E430F}"/>
                </a:ext>
              </a:extLst>
            </p:cNvPr>
            <p:cNvSpPr txBox="1"/>
            <p:nvPr/>
          </p:nvSpPr>
          <p:spPr>
            <a:xfrm>
              <a:off x="11010123" y="25282197"/>
              <a:ext cx="18288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 5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sz="2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fr-FR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7EE864B-3790-1621-36D9-2931EFC42C35}"/>
                </a:ext>
              </a:extLst>
            </p:cNvPr>
            <p:cNvSpPr/>
            <p:nvPr/>
          </p:nvSpPr>
          <p:spPr>
            <a:xfrm>
              <a:off x="13052435" y="25285309"/>
              <a:ext cx="351166" cy="35116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A60575D2-6339-B9BF-6030-65C44CB7C074}"/>
                </a:ext>
              </a:extLst>
            </p:cNvPr>
            <p:cNvSpPr txBox="1"/>
            <p:nvPr/>
          </p:nvSpPr>
          <p:spPr>
            <a:xfrm>
              <a:off x="13532490" y="25285309"/>
              <a:ext cx="18288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5-9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241BA71-BE51-A21D-823F-5392D6C580DD}"/>
                </a:ext>
              </a:extLst>
            </p:cNvPr>
            <p:cNvSpPr/>
            <p:nvPr/>
          </p:nvSpPr>
          <p:spPr>
            <a:xfrm>
              <a:off x="15481499" y="25288421"/>
              <a:ext cx="351166" cy="3511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0DB02B7E-FB07-D7DA-9014-5D925DB05A97}"/>
                </a:ext>
              </a:extLst>
            </p:cNvPr>
            <p:cNvSpPr txBox="1"/>
            <p:nvPr/>
          </p:nvSpPr>
          <p:spPr>
            <a:xfrm>
              <a:off x="15961553" y="25288421"/>
              <a:ext cx="205356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10-14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dirty="0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1330B6A-114E-5FC7-1FDC-B117D662EF6D}"/>
                </a:ext>
              </a:extLst>
            </p:cNvPr>
            <p:cNvSpPr/>
            <p:nvPr/>
          </p:nvSpPr>
          <p:spPr>
            <a:xfrm>
              <a:off x="18336664" y="25288421"/>
              <a:ext cx="351166" cy="35116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9AB9E044-7F9C-CCB2-56AF-D6E50CDD6D1B}"/>
                </a:ext>
              </a:extLst>
            </p:cNvPr>
            <p:cNvSpPr txBox="1"/>
            <p:nvPr/>
          </p:nvSpPr>
          <p:spPr>
            <a:xfrm>
              <a:off x="18816718" y="25288421"/>
              <a:ext cx="258770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15-19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dirty="0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172B4612-7273-3725-D5B2-33AE92B760B6}"/>
                </a:ext>
              </a:extLst>
            </p:cNvPr>
            <p:cNvSpPr/>
            <p:nvPr/>
          </p:nvSpPr>
          <p:spPr>
            <a:xfrm>
              <a:off x="21138948" y="25291533"/>
              <a:ext cx="351166" cy="35116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C12A13D3-F859-70A6-F7CA-222CA8105B6F}"/>
                </a:ext>
              </a:extLst>
            </p:cNvPr>
            <p:cNvSpPr txBox="1"/>
            <p:nvPr/>
          </p:nvSpPr>
          <p:spPr>
            <a:xfrm>
              <a:off x="21619002" y="25291533"/>
              <a:ext cx="210765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20-24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dirty="0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5FE31FED-9BB2-A9CF-8582-44C92C97ADA2}"/>
                </a:ext>
              </a:extLst>
            </p:cNvPr>
            <p:cNvSpPr/>
            <p:nvPr/>
          </p:nvSpPr>
          <p:spPr>
            <a:xfrm>
              <a:off x="23959897" y="25294645"/>
              <a:ext cx="351166" cy="35116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C21063E0-2CAE-CFFF-D861-22F1CA7321EE}"/>
                </a:ext>
              </a:extLst>
            </p:cNvPr>
            <p:cNvSpPr txBox="1"/>
            <p:nvPr/>
          </p:nvSpPr>
          <p:spPr>
            <a:xfrm>
              <a:off x="24439951" y="25294645"/>
              <a:ext cx="210765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25-29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dirty="0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A033E131-79A0-B93F-D6C0-29B29697CD62}"/>
                </a:ext>
              </a:extLst>
            </p:cNvPr>
            <p:cNvSpPr/>
            <p:nvPr/>
          </p:nvSpPr>
          <p:spPr>
            <a:xfrm>
              <a:off x="26780844" y="25297757"/>
              <a:ext cx="351166" cy="3511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92402FE3-3D5A-FA79-8C16-1C1B38D84A18}"/>
                </a:ext>
              </a:extLst>
            </p:cNvPr>
            <p:cNvSpPr txBox="1"/>
            <p:nvPr/>
          </p:nvSpPr>
          <p:spPr>
            <a:xfrm>
              <a:off x="27260898" y="25297757"/>
              <a:ext cx="2107651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6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30-34 </a:t>
              </a:r>
              <a:r>
                <a:rPr lang="fr-FR" sz="26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years</a:t>
              </a:r>
              <a:endParaRPr lang="fr-FR" dirty="0"/>
            </a:p>
          </p:txBody>
        </p:sp>
      </p:grpSp>
      <p:grpSp>
        <p:nvGrpSpPr>
          <p:cNvPr id="129" name="Groupe 128">
            <a:extLst>
              <a:ext uri="{FF2B5EF4-FFF2-40B4-BE49-F238E27FC236}">
                <a16:creationId xmlns:a16="http://schemas.microsoft.com/office/drawing/2014/main" id="{1C996865-4A52-33F6-EC3E-340C9C3C5D55}"/>
              </a:ext>
            </a:extLst>
          </p:cNvPr>
          <p:cNvGrpSpPr/>
          <p:nvPr/>
        </p:nvGrpSpPr>
        <p:grpSpPr>
          <a:xfrm>
            <a:off x="9588991" y="17043034"/>
            <a:ext cx="23998525" cy="7952368"/>
            <a:chOff x="9588991" y="16949729"/>
            <a:chExt cx="23998525" cy="7952368"/>
          </a:xfrm>
        </p:grpSpPr>
        <p:grpSp>
          <p:nvGrpSpPr>
            <p:cNvPr id="33" name="Groupe 32">
              <a:extLst>
                <a:ext uri="{FF2B5EF4-FFF2-40B4-BE49-F238E27FC236}">
                  <a16:creationId xmlns:a16="http://schemas.microsoft.com/office/drawing/2014/main" id="{7E06A0C7-C318-2BCA-257E-64257FFB67BF}"/>
                </a:ext>
              </a:extLst>
            </p:cNvPr>
            <p:cNvGrpSpPr/>
            <p:nvPr/>
          </p:nvGrpSpPr>
          <p:grpSpPr>
            <a:xfrm>
              <a:off x="11164075" y="24378535"/>
              <a:ext cx="22073162" cy="523562"/>
              <a:chOff x="11164075" y="24602467"/>
              <a:chExt cx="22073162" cy="523562"/>
            </a:xfrm>
          </p:grpSpPr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44373DF-F2A9-9027-81B9-163E210E021C}"/>
                  </a:ext>
                </a:extLst>
              </p:cNvPr>
              <p:cNvSpPr txBox="1"/>
              <p:nvPr/>
            </p:nvSpPr>
            <p:spPr>
              <a:xfrm>
                <a:off x="11164075" y="24628147"/>
                <a:ext cx="274320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600" dirty="0" err="1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Fall</a:t>
                </a:r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2019</a:t>
                </a:r>
                <a:endParaRPr lang="fr-FR" sz="2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B8DFCB53-CD96-23BF-DC29-65C3B15B4C78}"/>
                  </a:ext>
                </a:extLst>
              </p:cNvPr>
              <p:cNvSpPr txBox="1"/>
              <p:nvPr/>
            </p:nvSpPr>
            <p:spPr>
              <a:xfrm>
                <a:off x="14822461" y="24633586"/>
                <a:ext cx="30796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600" dirty="0" err="1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Fall</a:t>
                </a:r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2020</a:t>
                </a:r>
                <a:endParaRPr lang="fr-FR" sz="2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0" name="ZoneTexte 9">
                <a:extLst>
                  <a:ext uri="{FF2B5EF4-FFF2-40B4-BE49-F238E27FC236}">
                    <a16:creationId xmlns:a16="http://schemas.microsoft.com/office/drawing/2014/main" id="{EF8F9613-4BD8-5165-CE78-959B1C96D7F0}"/>
                  </a:ext>
                </a:extLst>
              </p:cNvPr>
              <p:cNvSpPr txBox="1"/>
              <p:nvPr/>
            </p:nvSpPr>
            <p:spPr>
              <a:xfrm>
                <a:off x="18655074" y="24626707"/>
                <a:ext cx="3051642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600" dirty="0" err="1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Fall</a:t>
                </a:r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2021</a:t>
                </a:r>
                <a:endParaRPr lang="fr-FR" sz="2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AE1FED1E-B644-A6E3-2202-BFE9A1851CD0}"/>
                  </a:ext>
                </a:extLst>
              </p:cNvPr>
              <p:cNvSpPr txBox="1"/>
              <p:nvPr/>
            </p:nvSpPr>
            <p:spPr>
              <a:xfrm>
                <a:off x="22486062" y="24632146"/>
                <a:ext cx="311078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600" dirty="0" err="1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Fall</a:t>
                </a:r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2022</a:t>
                </a:r>
                <a:endParaRPr lang="fr-FR" sz="2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17" name="ZoneTexte 16">
                <a:extLst>
                  <a:ext uri="{FF2B5EF4-FFF2-40B4-BE49-F238E27FC236}">
                    <a16:creationId xmlns:a16="http://schemas.microsoft.com/office/drawing/2014/main" id="{7B83F465-DF98-26AF-2131-A28A2D382A03}"/>
                  </a:ext>
                </a:extLst>
              </p:cNvPr>
              <p:cNvSpPr txBox="1"/>
              <p:nvPr/>
            </p:nvSpPr>
            <p:spPr>
              <a:xfrm>
                <a:off x="26085023" y="24620980"/>
                <a:ext cx="348546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600" dirty="0" err="1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Fall</a:t>
                </a:r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2023</a:t>
                </a:r>
                <a:endParaRPr lang="fr-FR" sz="2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AD856F88-5148-19B8-4B17-BCAEFAC79B31}"/>
                  </a:ext>
                </a:extLst>
              </p:cNvPr>
              <p:cNvSpPr txBox="1"/>
              <p:nvPr/>
            </p:nvSpPr>
            <p:spPr>
              <a:xfrm>
                <a:off x="30126041" y="24602467"/>
                <a:ext cx="311119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2600" dirty="0" err="1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Fall</a:t>
                </a:r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2024</a:t>
                </a:r>
                <a:endParaRPr lang="fr-FR" sz="26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pic>
          <p:nvPicPr>
            <p:cNvPr id="31" name="Image 30">
              <a:extLst>
                <a:ext uri="{FF2B5EF4-FFF2-40B4-BE49-F238E27FC236}">
                  <a16:creationId xmlns:a16="http://schemas.microsoft.com/office/drawing/2014/main" id="{3EF36967-28FF-4C46-8026-6B03CD02D37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588991" y="17558611"/>
              <a:ext cx="23998525" cy="6935989"/>
            </a:xfrm>
            <a:prstGeom prst="rect">
              <a:avLst/>
            </a:prstGeom>
          </p:spPr>
        </p:pic>
        <p:grpSp>
          <p:nvGrpSpPr>
            <p:cNvPr id="128" name="Groupe 127">
              <a:extLst>
                <a:ext uri="{FF2B5EF4-FFF2-40B4-BE49-F238E27FC236}">
                  <a16:creationId xmlns:a16="http://schemas.microsoft.com/office/drawing/2014/main" id="{7BFD109B-7840-C81E-601D-AFE916591791}"/>
                </a:ext>
              </a:extLst>
            </p:cNvPr>
            <p:cNvGrpSpPr/>
            <p:nvPr/>
          </p:nvGrpSpPr>
          <p:grpSpPr>
            <a:xfrm>
              <a:off x="10963527" y="16949729"/>
              <a:ext cx="22304273" cy="7358191"/>
              <a:chOff x="10963527" y="16949729"/>
              <a:chExt cx="22304273" cy="7358191"/>
            </a:xfrm>
          </p:grpSpPr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41EC71FB-9F9B-1DFD-D5BD-F559B00D401A}"/>
                  </a:ext>
                </a:extLst>
              </p:cNvPr>
              <p:cNvSpPr txBox="1"/>
              <p:nvPr/>
            </p:nvSpPr>
            <p:spPr>
              <a:xfrm rot="16200000">
                <a:off x="21962398" y="21437110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10,3</a:t>
                </a:r>
              </a:p>
            </p:txBody>
          </p:sp>
          <p:sp>
            <p:nvSpPr>
              <p:cNvPr id="79" name="ZoneTexte 78">
                <a:extLst>
                  <a:ext uri="{FF2B5EF4-FFF2-40B4-BE49-F238E27FC236}">
                    <a16:creationId xmlns:a16="http://schemas.microsoft.com/office/drawing/2014/main" id="{D97609F0-05FE-19DF-5DDE-6FDB596F6ED3}"/>
                  </a:ext>
                </a:extLst>
              </p:cNvPr>
              <p:cNvSpPr txBox="1"/>
              <p:nvPr/>
            </p:nvSpPr>
            <p:spPr>
              <a:xfrm rot="16200000">
                <a:off x="10944910" y="17642907"/>
                <a:ext cx="145394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30,4</a:t>
                </a:r>
              </a:p>
            </p:txBody>
          </p:sp>
          <p:sp>
            <p:nvSpPr>
              <p:cNvPr id="80" name="ZoneTexte 79">
                <a:extLst>
                  <a:ext uri="{FF2B5EF4-FFF2-40B4-BE49-F238E27FC236}">
                    <a16:creationId xmlns:a16="http://schemas.microsoft.com/office/drawing/2014/main" id="{5DBE799A-B128-AA3A-D452-EEA61DE32C08}"/>
                  </a:ext>
                </a:extLst>
              </p:cNvPr>
              <p:cNvSpPr txBox="1"/>
              <p:nvPr/>
            </p:nvSpPr>
            <p:spPr>
              <a:xfrm rot="16200000">
                <a:off x="11370194" y="17647176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30,4</a:t>
                </a:r>
              </a:p>
            </p:txBody>
          </p:sp>
          <p:sp>
            <p:nvSpPr>
              <p:cNvPr id="81" name="ZoneTexte 80">
                <a:extLst>
                  <a:ext uri="{FF2B5EF4-FFF2-40B4-BE49-F238E27FC236}">
                    <a16:creationId xmlns:a16="http://schemas.microsoft.com/office/drawing/2014/main" id="{C52B1D46-899F-E9EF-AB08-30A0058B107F}"/>
                  </a:ext>
                </a:extLst>
              </p:cNvPr>
              <p:cNvSpPr txBox="1"/>
              <p:nvPr/>
            </p:nvSpPr>
            <p:spPr>
              <a:xfrm rot="16200000">
                <a:off x="10496227" y="22558181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4,3</a:t>
                </a:r>
              </a:p>
            </p:txBody>
          </p:sp>
          <p:sp>
            <p:nvSpPr>
              <p:cNvPr id="82" name="ZoneTexte 81">
                <a:extLst>
                  <a:ext uri="{FF2B5EF4-FFF2-40B4-BE49-F238E27FC236}">
                    <a16:creationId xmlns:a16="http://schemas.microsoft.com/office/drawing/2014/main" id="{D169F581-88B7-B7FA-B7A1-A98FEBF5C7EA}"/>
                  </a:ext>
                </a:extLst>
              </p:cNvPr>
              <p:cNvSpPr txBox="1"/>
              <p:nvPr/>
            </p:nvSpPr>
            <p:spPr>
              <a:xfrm rot="16200000">
                <a:off x="11825097" y="20015994"/>
                <a:ext cx="145394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17,4</a:t>
                </a:r>
              </a:p>
            </p:txBody>
          </p:sp>
          <p:sp>
            <p:nvSpPr>
              <p:cNvPr id="83" name="ZoneTexte 82">
                <a:extLst>
                  <a:ext uri="{FF2B5EF4-FFF2-40B4-BE49-F238E27FC236}">
                    <a16:creationId xmlns:a16="http://schemas.microsoft.com/office/drawing/2014/main" id="{E96ECC11-AA7B-26DC-0BE8-3C29E15C5DA0}"/>
                  </a:ext>
                </a:extLst>
              </p:cNvPr>
              <p:cNvSpPr txBox="1"/>
              <p:nvPr/>
            </p:nvSpPr>
            <p:spPr>
              <a:xfrm rot="16200000">
                <a:off x="12269042" y="20878676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13,0</a:t>
                </a:r>
              </a:p>
            </p:txBody>
          </p:sp>
          <p:sp>
            <p:nvSpPr>
              <p:cNvPr id="84" name="ZoneTexte 83">
                <a:extLst>
                  <a:ext uri="{FF2B5EF4-FFF2-40B4-BE49-F238E27FC236}">
                    <a16:creationId xmlns:a16="http://schemas.microsoft.com/office/drawing/2014/main" id="{D72CB2A1-D9ED-35AA-D064-DE07CBF83233}"/>
                  </a:ext>
                </a:extLst>
              </p:cNvPr>
              <p:cNvSpPr txBox="1"/>
              <p:nvPr/>
            </p:nvSpPr>
            <p:spPr>
              <a:xfrm rot="16200000">
                <a:off x="15647538" y="19154464"/>
                <a:ext cx="145394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30,4</a:t>
                </a:r>
              </a:p>
            </p:txBody>
          </p:sp>
          <p:sp>
            <p:nvSpPr>
              <p:cNvPr id="85" name="ZoneTexte 84">
                <a:extLst>
                  <a:ext uri="{FF2B5EF4-FFF2-40B4-BE49-F238E27FC236}">
                    <a16:creationId xmlns:a16="http://schemas.microsoft.com/office/drawing/2014/main" id="{E6721A9E-0410-396D-DD50-17026EA20A22}"/>
                  </a:ext>
                </a:extLst>
              </p:cNvPr>
              <p:cNvSpPr txBox="1"/>
              <p:nvPr/>
            </p:nvSpPr>
            <p:spPr>
              <a:xfrm rot="16200000">
                <a:off x="16072822" y="19158733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30,4</a:t>
                </a:r>
              </a:p>
            </p:txBody>
          </p:sp>
          <p:sp>
            <p:nvSpPr>
              <p:cNvPr id="86" name="ZoneTexte 85">
                <a:extLst>
                  <a:ext uri="{FF2B5EF4-FFF2-40B4-BE49-F238E27FC236}">
                    <a16:creationId xmlns:a16="http://schemas.microsoft.com/office/drawing/2014/main" id="{04676BF4-B8E4-DAF0-972B-D100925CBEBA}"/>
                  </a:ext>
                </a:extLst>
              </p:cNvPr>
              <p:cNvSpPr txBox="1"/>
              <p:nvPr/>
            </p:nvSpPr>
            <p:spPr>
              <a:xfrm rot="16200000">
                <a:off x="12720020" y="22561296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4,3</a:t>
                </a:r>
              </a:p>
            </p:txBody>
          </p:sp>
          <p:sp>
            <p:nvSpPr>
              <p:cNvPr id="88" name="ZoneTexte 87">
                <a:extLst>
                  <a:ext uri="{FF2B5EF4-FFF2-40B4-BE49-F238E27FC236}">
                    <a16:creationId xmlns:a16="http://schemas.microsoft.com/office/drawing/2014/main" id="{BD7A39EF-A2D4-E240-0AAE-3F0A3F78F904}"/>
                  </a:ext>
                </a:extLst>
              </p:cNvPr>
              <p:cNvSpPr txBox="1"/>
              <p:nvPr/>
            </p:nvSpPr>
            <p:spPr>
              <a:xfrm rot="16200000">
                <a:off x="13127456" y="23341952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90" name="ZoneTexte 89">
                <a:extLst>
                  <a:ext uri="{FF2B5EF4-FFF2-40B4-BE49-F238E27FC236}">
                    <a16:creationId xmlns:a16="http://schemas.microsoft.com/office/drawing/2014/main" id="{D1211669-72E4-A036-D798-FD9DD5350D87}"/>
                  </a:ext>
                </a:extLst>
              </p:cNvPr>
              <p:cNvSpPr txBox="1"/>
              <p:nvPr/>
            </p:nvSpPr>
            <p:spPr>
              <a:xfrm rot="16200000">
                <a:off x="16974776" y="23345064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92" name="ZoneTexte 91">
                <a:extLst>
                  <a:ext uri="{FF2B5EF4-FFF2-40B4-BE49-F238E27FC236}">
                    <a16:creationId xmlns:a16="http://schemas.microsoft.com/office/drawing/2014/main" id="{E6DBE667-69AB-7674-811E-311298CA2A0B}"/>
                  </a:ext>
                </a:extLst>
              </p:cNvPr>
              <p:cNvSpPr txBox="1"/>
              <p:nvPr/>
            </p:nvSpPr>
            <p:spPr>
              <a:xfrm rot="16200000">
                <a:off x="20800317" y="23345064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93" name="ZoneTexte 92">
                <a:extLst>
                  <a:ext uri="{FF2B5EF4-FFF2-40B4-BE49-F238E27FC236}">
                    <a16:creationId xmlns:a16="http://schemas.microsoft.com/office/drawing/2014/main" id="{FABDD027-FED9-14B7-2859-A1D81E43BCFD}"/>
                  </a:ext>
                </a:extLst>
              </p:cNvPr>
              <p:cNvSpPr txBox="1"/>
              <p:nvPr/>
            </p:nvSpPr>
            <p:spPr>
              <a:xfrm rot="16200000">
                <a:off x="24181104" y="23348176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95" name="ZoneTexte 94">
                <a:extLst>
                  <a:ext uri="{FF2B5EF4-FFF2-40B4-BE49-F238E27FC236}">
                    <a16:creationId xmlns:a16="http://schemas.microsoft.com/office/drawing/2014/main" id="{9B74F542-0430-6046-1D44-073AFCAE827C}"/>
                  </a:ext>
                </a:extLst>
              </p:cNvPr>
              <p:cNvSpPr txBox="1"/>
              <p:nvPr/>
            </p:nvSpPr>
            <p:spPr>
              <a:xfrm rot="16200000">
                <a:off x="24650741" y="23332627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97" name="ZoneTexte 96">
                <a:extLst>
                  <a:ext uri="{FF2B5EF4-FFF2-40B4-BE49-F238E27FC236}">
                    <a16:creationId xmlns:a16="http://schemas.microsoft.com/office/drawing/2014/main" id="{C4B0393C-E709-206F-3454-3FB06C5E71CD}"/>
                  </a:ext>
                </a:extLst>
              </p:cNvPr>
              <p:cNvSpPr txBox="1"/>
              <p:nvPr/>
            </p:nvSpPr>
            <p:spPr>
              <a:xfrm rot="16200000">
                <a:off x="28479398" y="23335739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99" name="ZoneTexte 98">
                <a:extLst>
                  <a:ext uri="{FF2B5EF4-FFF2-40B4-BE49-F238E27FC236}">
                    <a16:creationId xmlns:a16="http://schemas.microsoft.com/office/drawing/2014/main" id="{942D57BB-9BE8-142C-F75C-20187BE1E2F6}"/>
                  </a:ext>
                </a:extLst>
              </p:cNvPr>
              <p:cNvSpPr txBox="1"/>
              <p:nvPr/>
            </p:nvSpPr>
            <p:spPr>
              <a:xfrm rot="16200000">
                <a:off x="32308057" y="23338851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0,0</a:t>
                </a:r>
              </a:p>
            </p:txBody>
          </p:sp>
          <p:sp>
            <p:nvSpPr>
              <p:cNvPr id="101" name="ZoneTexte 100">
                <a:extLst>
                  <a:ext uri="{FF2B5EF4-FFF2-40B4-BE49-F238E27FC236}">
                    <a16:creationId xmlns:a16="http://schemas.microsoft.com/office/drawing/2014/main" id="{47217AFE-9E67-E3EC-136B-D616265C19C5}"/>
                  </a:ext>
                </a:extLst>
              </p:cNvPr>
              <p:cNvSpPr txBox="1"/>
              <p:nvPr/>
            </p:nvSpPr>
            <p:spPr>
              <a:xfrm rot="16200000">
                <a:off x="14306223" y="22635937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3,7</a:t>
                </a:r>
              </a:p>
            </p:txBody>
          </p:sp>
          <p:sp>
            <p:nvSpPr>
              <p:cNvPr id="102" name="ZoneTexte 101">
                <a:extLst>
                  <a:ext uri="{FF2B5EF4-FFF2-40B4-BE49-F238E27FC236}">
                    <a16:creationId xmlns:a16="http://schemas.microsoft.com/office/drawing/2014/main" id="{64EA6ED8-AC72-E352-0BA4-3F039E065B23}"/>
                  </a:ext>
                </a:extLst>
              </p:cNvPr>
              <p:cNvSpPr txBox="1"/>
              <p:nvPr/>
            </p:nvSpPr>
            <p:spPr>
              <a:xfrm rot="16200000">
                <a:off x="14985573" y="17982581"/>
                <a:ext cx="99791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29,6</a:t>
                </a:r>
              </a:p>
            </p:txBody>
          </p:sp>
          <p:sp>
            <p:nvSpPr>
              <p:cNvPr id="103" name="ZoneTexte 102">
                <a:extLst>
                  <a:ext uri="{FF2B5EF4-FFF2-40B4-BE49-F238E27FC236}">
                    <a16:creationId xmlns:a16="http://schemas.microsoft.com/office/drawing/2014/main" id="{3AAB7B12-EC63-94CF-D628-3902F95F2639}"/>
                  </a:ext>
                </a:extLst>
              </p:cNvPr>
              <p:cNvSpPr txBox="1"/>
              <p:nvPr/>
            </p:nvSpPr>
            <p:spPr>
              <a:xfrm rot="16200000">
                <a:off x="15219931" y="19856159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18,5</a:t>
                </a:r>
              </a:p>
            </p:txBody>
          </p:sp>
          <p:sp>
            <p:nvSpPr>
              <p:cNvPr id="104" name="ZoneTexte 103">
                <a:extLst>
                  <a:ext uri="{FF2B5EF4-FFF2-40B4-BE49-F238E27FC236}">
                    <a16:creationId xmlns:a16="http://schemas.microsoft.com/office/drawing/2014/main" id="{9C47160E-E840-FC2C-1EE0-1C5D8825B83F}"/>
                  </a:ext>
                </a:extLst>
              </p:cNvPr>
              <p:cNvSpPr txBox="1"/>
              <p:nvPr/>
            </p:nvSpPr>
            <p:spPr>
              <a:xfrm rot="16200000">
                <a:off x="16582897" y="22635937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3,7</a:t>
                </a:r>
              </a:p>
            </p:txBody>
          </p:sp>
          <p:sp>
            <p:nvSpPr>
              <p:cNvPr id="105" name="ZoneTexte 104">
                <a:extLst>
                  <a:ext uri="{FF2B5EF4-FFF2-40B4-BE49-F238E27FC236}">
                    <a16:creationId xmlns:a16="http://schemas.microsoft.com/office/drawing/2014/main" id="{B4FB8DE0-5646-FEC5-7FAE-C809019BDBA8}"/>
                  </a:ext>
                </a:extLst>
              </p:cNvPr>
              <p:cNvSpPr txBox="1"/>
              <p:nvPr/>
            </p:nvSpPr>
            <p:spPr>
              <a:xfrm rot="16200000">
                <a:off x="18134878" y="22564408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4,2</a:t>
                </a:r>
              </a:p>
            </p:txBody>
          </p:sp>
          <p:sp>
            <p:nvSpPr>
              <p:cNvPr id="106" name="ZoneTexte 105">
                <a:extLst>
                  <a:ext uri="{FF2B5EF4-FFF2-40B4-BE49-F238E27FC236}">
                    <a16:creationId xmlns:a16="http://schemas.microsoft.com/office/drawing/2014/main" id="{F08867E5-B573-ECC3-F6AE-059CB929E6AA}"/>
                  </a:ext>
                </a:extLst>
              </p:cNvPr>
              <p:cNvSpPr txBox="1"/>
              <p:nvPr/>
            </p:nvSpPr>
            <p:spPr>
              <a:xfrm rot="16200000">
                <a:off x="19929460" y="22567520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4,2</a:t>
                </a:r>
              </a:p>
            </p:txBody>
          </p:sp>
          <p:sp>
            <p:nvSpPr>
              <p:cNvPr id="107" name="ZoneTexte 106">
                <a:extLst>
                  <a:ext uri="{FF2B5EF4-FFF2-40B4-BE49-F238E27FC236}">
                    <a16:creationId xmlns:a16="http://schemas.microsoft.com/office/drawing/2014/main" id="{18DE7D50-CEE0-08E8-6B4E-89101D4A1465}"/>
                  </a:ext>
                </a:extLst>
              </p:cNvPr>
              <p:cNvSpPr txBox="1"/>
              <p:nvPr/>
            </p:nvSpPr>
            <p:spPr>
              <a:xfrm rot="16200000">
                <a:off x="20361775" y="22570632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4,2</a:t>
                </a:r>
              </a:p>
            </p:txBody>
          </p:sp>
          <p:sp>
            <p:nvSpPr>
              <p:cNvPr id="108" name="ZoneTexte 107">
                <a:extLst>
                  <a:ext uri="{FF2B5EF4-FFF2-40B4-BE49-F238E27FC236}">
                    <a16:creationId xmlns:a16="http://schemas.microsoft.com/office/drawing/2014/main" id="{8B2DAAD3-2809-CFC5-E9A2-42D26A685983}"/>
                  </a:ext>
                </a:extLst>
              </p:cNvPr>
              <p:cNvSpPr txBox="1"/>
              <p:nvPr/>
            </p:nvSpPr>
            <p:spPr>
              <a:xfrm rot="16200000">
                <a:off x="18834664" y="18897479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25,0</a:t>
                </a:r>
              </a:p>
            </p:txBody>
          </p:sp>
          <p:sp>
            <p:nvSpPr>
              <p:cNvPr id="109" name="ZoneTexte 108">
                <a:extLst>
                  <a:ext uri="{FF2B5EF4-FFF2-40B4-BE49-F238E27FC236}">
                    <a16:creationId xmlns:a16="http://schemas.microsoft.com/office/drawing/2014/main" id="{3835D90C-12AF-8DE3-3A6B-0962DE4FAF07}"/>
                  </a:ext>
                </a:extLst>
              </p:cNvPr>
              <p:cNvSpPr txBox="1"/>
              <p:nvPr/>
            </p:nvSpPr>
            <p:spPr>
              <a:xfrm rot="16200000">
                <a:off x="19304303" y="18154146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29,2</a:t>
                </a:r>
              </a:p>
            </p:txBody>
          </p:sp>
          <p:sp>
            <p:nvSpPr>
              <p:cNvPr id="110" name="ZoneTexte 109">
                <a:extLst>
                  <a:ext uri="{FF2B5EF4-FFF2-40B4-BE49-F238E27FC236}">
                    <a16:creationId xmlns:a16="http://schemas.microsoft.com/office/drawing/2014/main" id="{152374B6-D5E2-97E8-4DBC-481EF597B665}"/>
                  </a:ext>
                </a:extLst>
              </p:cNvPr>
              <p:cNvSpPr txBox="1"/>
              <p:nvPr/>
            </p:nvSpPr>
            <p:spPr>
              <a:xfrm rot="16200000">
                <a:off x="19755279" y="17410807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33,3</a:t>
                </a:r>
              </a:p>
            </p:txBody>
          </p:sp>
          <p:sp>
            <p:nvSpPr>
              <p:cNvPr id="111" name="ZoneTexte 110">
                <a:extLst>
                  <a:ext uri="{FF2B5EF4-FFF2-40B4-BE49-F238E27FC236}">
                    <a16:creationId xmlns:a16="http://schemas.microsoft.com/office/drawing/2014/main" id="{71387229-0F24-D4E5-E1DA-B961A2075ED0}"/>
                  </a:ext>
                </a:extLst>
              </p:cNvPr>
              <p:cNvSpPr txBox="1"/>
              <p:nvPr/>
            </p:nvSpPr>
            <p:spPr>
              <a:xfrm rot="16200000">
                <a:off x="22706861" y="17171326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34,5</a:t>
                </a:r>
              </a:p>
            </p:txBody>
          </p:sp>
          <p:sp>
            <p:nvSpPr>
              <p:cNvPr id="112" name="ZoneTexte 111">
                <a:extLst>
                  <a:ext uri="{FF2B5EF4-FFF2-40B4-BE49-F238E27FC236}">
                    <a16:creationId xmlns:a16="http://schemas.microsoft.com/office/drawing/2014/main" id="{CAF5A2D2-154D-ACD6-DD5C-77C8F3B0D33D}"/>
                  </a:ext>
                </a:extLst>
              </p:cNvPr>
              <p:cNvSpPr txBox="1"/>
              <p:nvPr/>
            </p:nvSpPr>
            <p:spPr>
              <a:xfrm rot="16200000">
                <a:off x="22861246" y="19499458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20,7</a:t>
                </a:r>
              </a:p>
            </p:txBody>
          </p:sp>
          <p:sp>
            <p:nvSpPr>
              <p:cNvPr id="113" name="ZoneTexte 112">
                <a:extLst>
                  <a:ext uri="{FF2B5EF4-FFF2-40B4-BE49-F238E27FC236}">
                    <a16:creationId xmlns:a16="http://schemas.microsoft.com/office/drawing/2014/main" id="{684DBF45-AD0C-63B4-74F6-18868A2B925C}"/>
                  </a:ext>
                </a:extLst>
              </p:cNvPr>
              <p:cNvSpPr txBox="1"/>
              <p:nvPr/>
            </p:nvSpPr>
            <p:spPr>
              <a:xfrm rot="16200000">
                <a:off x="23293561" y="20137052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17,2</a:t>
                </a:r>
              </a:p>
            </p:txBody>
          </p:sp>
          <p:sp>
            <p:nvSpPr>
              <p:cNvPr id="114" name="ZoneTexte 113">
                <a:extLst>
                  <a:ext uri="{FF2B5EF4-FFF2-40B4-BE49-F238E27FC236}">
                    <a16:creationId xmlns:a16="http://schemas.microsoft.com/office/drawing/2014/main" id="{A3C9230C-2493-BE06-9C71-83A55306DA4E}"/>
                  </a:ext>
                </a:extLst>
              </p:cNvPr>
              <p:cNvSpPr txBox="1"/>
              <p:nvPr/>
            </p:nvSpPr>
            <p:spPr>
              <a:xfrm rot="16200000">
                <a:off x="23707215" y="20121503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17,2</a:t>
                </a:r>
              </a:p>
            </p:txBody>
          </p:sp>
          <p:sp>
            <p:nvSpPr>
              <p:cNvPr id="115" name="ZoneTexte 114">
                <a:extLst>
                  <a:ext uri="{FF2B5EF4-FFF2-40B4-BE49-F238E27FC236}">
                    <a16:creationId xmlns:a16="http://schemas.microsoft.com/office/drawing/2014/main" id="{770F683E-DA78-1CA9-5B32-FCBCCD6B0C50}"/>
                  </a:ext>
                </a:extLst>
              </p:cNvPr>
              <p:cNvSpPr txBox="1"/>
              <p:nvPr/>
            </p:nvSpPr>
            <p:spPr>
              <a:xfrm rot="16200000">
                <a:off x="25781718" y="20105954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17,2</a:t>
                </a:r>
              </a:p>
            </p:txBody>
          </p:sp>
          <p:sp>
            <p:nvSpPr>
              <p:cNvPr id="116" name="ZoneTexte 115">
                <a:extLst>
                  <a:ext uri="{FF2B5EF4-FFF2-40B4-BE49-F238E27FC236}">
                    <a16:creationId xmlns:a16="http://schemas.microsoft.com/office/drawing/2014/main" id="{F5782068-A275-03A3-DD61-7FE277D1FD11}"/>
                  </a:ext>
                </a:extLst>
              </p:cNvPr>
              <p:cNvSpPr txBox="1"/>
              <p:nvPr/>
            </p:nvSpPr>
            <p:spPr>
              <a:xfrm rot="16200000">
                <a:off x="26661901" y="20183710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17,2</a:t>
                </a:r>
              </a:p>
            </p:txBody>
          </p:sp>
          <p:sp>
            <p:nvSpPr>
              <p:cNvPr id="117" name="ZoneTexte 116">
                <a:extLst>
                  <a:ext uri="{FF2B5EF4-FFF2-40B4-BE49-F238E27FC236}">
                    <a16:creationId xmlns:a16="http://schemas.microsoft.com/office/drawing/2014/main" id="{756AE919-4C9F-81A4-E28E-5768BD337B7F}"/>
                  </a:ext>
                </a:extLst>
              </p:cNvPr>
              <p:cNvSpPr txBox="1"/>
              <p:nvPr/>
            </p:nvSpPr>
            <p:spPr>
              <a:xfrm rot="16200000">
                <a:off x="26270016" y="20799533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13,8</a:t>
                </a:r>
              </a:p>
            </p:txBody>
          </p:sp>
          <p:sp>
            <p:nvSpPr>
              <p:cNvPr id="118" name="ZoneTexte 117">
                <a:extLst>
                  <a:ext uri="{FF2B5EF4-FFF2-40B4-BE49-F238E27FC236}">
                    <a16:creationId xmlns:a16="http://schemas.microsoft.com/office/drawing/2014/main" id="{C2D4E402-4844-F88F-6829-BCC48B923EE9}"/>
                  </a:ext>
                </a:extLst>
              </p:cNvPr>
              <p:cNvSpPr txBox="1"/>
              <p:nvPr/>
            </p:nvSpPr>
            <p:spPr>
              <a:xfrm rot="16200000">
                <a:off x="27393934" y="17137116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34,5</a:t>
                </a:r>
              </a:p>
            </p:txBody>
          </p:sp>
          <p:sp>
            <p:nvSpPr>
              <p:cNvPr id="119" name="ZoneTexte 118">
                <a:extLst>
                  <a:ext uri="{FF2B5EF4-FFF2-40B4-BE49-F238E27FC236}">
                    <a16:creationId xmlns:a16="http://schemas.microsoft.com/office/drawing/2014/main" id="{69EC62BB-2155-265F-BD92-341ACC9CDC6B}"/>
                  </a:ext>
                </a:extLst>
              </p:cNvPr>
              <p:cNvSpPr txBox="1"/>
              <p:nvPr/>
            </p:nvSpPr>
            <p:spPr>
              <a:xfrm rot="16200000">
                <a:off x="30756062" y="17345499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33,3</a:t>
                </a:r>
              </a:p>
            </p:txBody>
          </p:sp>
          <p:sp>
            <p:nvSpPr>
              <p:cNvPr id="120" name="ZoneTexte 119">
                <a:extLst>
                  <a:ext uri="{FF2B5EF4-FFF2-40B4-BE49-F238E27FC236}">
                    <a16:creationId xmlns:a16="http://schemas.microsoft.com/office/drawing/2014/main" id="{E51711FB-C8AD-EFF0-A48B-89956B51B5A9}"/>
                  </a:ext>
                </a:extLst>
              </p:cNvPr>
              <p:cNvSpPr txBox="1"/>
              <p:nvPr/>
            </p:nvSpPr>
            <p:spPr>
              <a:xfrm rot="16200000">
                <a:off x="31222591" y="17979984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30,0</a:t>
                </a:r>
              </a:p>
            </p:txBody>
          </p:sp>
          <p:sp>
            <p:nvSpPr>
              <p:cNvPr id="121" name="ZoneTexte 120">
                <a:extLst>
                  <a:ext uri="{FF2B5EF4-FFF2-40B4-BE49-F238E27FC236}">
                    <a16:creationId xmlns:a16="http://schemas.microsoft.com/office/drawing/2014/main" id="{E58FC91C-5D8E-6AE5-2D14-6CC5141FEA5F}"/>
                  </a:ext>
                </a:extLst>
              </p:cNvPr>
              <p:cNvSpPr txBox="1"/>
              <p:nvPr/>
            </p:nvSpPr>
            <p:spPr>
              <a:xfrm rot="16200000">
                <a:off x="28292780" y="22981193"/>
                <a:ext cx="86721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3,4</a:t>
                </a:r>
              </a:p>
            </p:txBody>
          </p:sp>
          <p:sp>
            <p:nvSpPr>
              <p:cNvPr id="122" name="ZoneTexte 121">
                <a:extLst>
                  <a:ext uri="{FF2B5EF4-FFF2-40B4-BE49-F238E27FC236}">
                    <a16:creationId xmlns:a16="http://schemas.microsoft.com/office/drawing/2014/main" id="{D3183DC6-6B16-930A-E865-03248CCD2023}"/>
                  </a:ext>
                </a:extLst>
              </p:cNvPr>
              <p:cNvSpPr txBox="1"/>
              <p:nvPr/>
            </p:nvSpPr>
            <p:spPr>
              <a:xfrm rot="16200000">
                <a:off x="27579409" y="20783984"/>
                <a:ext cx="1427044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13,8</a:t>
                </a:r>
              </a:p>
            </p:txBody>
          </p:sp>
          <p:sp>
            <p:nvSpPr>
              <p:cNvPr id="123" name="ZoneTexte 122">
                <a:extLst>
                  <a:ext uri="{FF2B5EF4-FFF2-40B4-BE49-F238E27FC236}">
                    <a16:creationId xmlns:a16="http://schemas.microsoft.com/office/drawing/2014/main" id="{69E2A49D-5E84-18A2-46FB-3E048820769A}"/>
                  </a:ext>
                </a:extLst>
              </p:cNvPr>
              <p:cNvSpPr txBox="1"/>
              <p:nvPr/>
            </p:nvSpPr>
            <p:spPr>
              <a:xfrm rot="16200000">
                <a:off x="29841667" y="21739956"/>
                <a:ext cx="97689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10,0</a:t>
                </a:r>
              </a:p>
            </p:txBody>
          </p:sp>
          <p:sp>
            <p:nvSpPr>
              <p:cNvPr id="124" name="ZoneTexte 123">
                <a:extLst>
                  <a:ext uri="{FF2B5EF4-FFF2-40B4-BE49-F238E27FC236}">
                    <a16:creationId xmlns:a16="http://schemas.microsoft.com/office/drawing/2014/main" id="{EAACA805-A3E3-EA11-E4EF-CBBDF52A0231}"/>
                  </a:ext>
                </a:extLst>
              </p:cNvPr>
              <p:cNvSpPr txBox="1"/>
              <p:nvPr/>
            </p:nvSpPr>
            <p:spPr>
              <a:xfrm rot="16200000">
                <a:off x="30273984" y="19802302"/>
                <a:ext cx="97689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20,0</a:t>
                </a:r>
              </a:p>
            </p:txBody>
          </p:sp>
          <p:sp>
            <p:nvSpPr>
              <p:cNvPr id="125" name="ZoneTexte 124">
                <a:extLst>
                  <a:ext uri="{FF2B5EF4-FFF2-40B4-BE49-F238E27FC236}">
                    <a16:creationId xmlns:a16="http://schemas.microsoft.com/office/drawing/2014/main" id="{2B6A9F9F-37C7-BB31-A5D4-DC54B58F14FF}"/>
                  </a:ext>
                </a:extLst>
              </p:cNvPr>
              <p:cNvSpPr txBox="1"/>
              <p:nvPr/>
            </p:nvSpPr>
            <p:spPr>
              <a:xfrm rot="16200000">
                <a:off x="31617592" y="22956049"/>
                <a:ext cx="97689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3,3</a:t>
                </a:r>
              </a:p>
            </p:txBody>
          </p:sp>
          <p:sp>
            <p:nvSpPr>
              <p:cNvPr id="126" name="ZoneTexte 125">
                <a:extLst>
                  <a:ext uri="{FF2B5EF4-FFF2-40B4-BE49-F238E27FC236}">
                    <a16:creationId xmlns:a16="http://schemas.microsoft.com/office/drawing/2014/main" id="{828FA239-39AF-F765-7220-D9B9E488F4B5}"/>
                  </a:ext>
                </a:extLst>
              </p:cNvPr>
              <p:cNvSpPr txBox="1"/>
              <p:nvPr/>
            </p:nvSpPr>
            <p:spPr>
              <a:xfrm rot="16200000">
                <a:off x="32065462" y="22956041"/>
                <a:ext cx="97689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2600" dirty="0">
                    <a:solidFill>
                      <a:schemeClr val="bg1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3,3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07415706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1">
  <a:themeElements>
    <a:clrScheme name="Couleurs_UMONTREAL">
      <a:dk1>
        <a:srgbClr val="10153B"/>
      </a:dk1>
      <a:lt1>
        <a:sysClr val="window" lastClr="FFFFFF"/>
      </a:lt1>
      <a:dk2>
        <a:srgbClr val="0B113A"/>
      </a:dk2>
      <a:lt2>
        <a:srgbClr val="E5F0F8"/>
      </a:lt2>
      <a:accent1>
        <a:srgbClr val="0057AC"/>
      </a:accent1>
      <a:accent2>
        <a:srgbClr val="52B782"/>
      </a:accent2>
      <a:accent3>
        <a:srgbClr val="FDE1DE"/>
      </a:accent3>
      <a:accent4>
        <a:srgbClr val="F04E26"/>
      </a:accent4>
      <a:accent5>
        <a:srgbClr val="FFCA40"/>
      </a:accent5>
      <a:accent6>
        <a:srgbClr val="024244"/>
      </a:accent6>
      <a:hlink>
        <a:srgbClr val="0057AC"/>
      </a:hlink>
      <a:folHlink>
        <a:srgbClr val="9D45DF"/>
      </a:folHlink>
    </a:clrScheme>
    <a:fontScheme name="Police_UMONTREAL_Aria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Thème1</Template>
  <TotalTime>1727</TotalTime>
  <Words>1069</Words>
  <Application>Microsoft Office PowerPoint</Application>
  <PresentationFormat>Personnalisé</PresentationFormat>
  <Paragraphs>191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Helvetica Neue</vt:lpstr>
      <vt:lpstr>Times New Roman</vt:lpstr>
      <vt:lpstr>Thème1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and Online Observation to Improve Curriculum  Alignment with Competency-based Education  Leclerc G, Métras ME, Papillon-Ferland L, Dagenais C, Boisclair I, Dubois N, Ferreira E</dc:title>
  <dc:creator>Rachel Vincent</dc:creator>
  <cp:lastModifiedBy>Nathalie Dubois</cp:lastModifiedBy>
  <cp:revision>101</cp:revision>
  <cp:lastPrinted>2024-03-05T13:48:49Z</cp:lastPrinted>
  <dcterms:created xsi:type="dcterms:W3CDTF">2023-06-01T13:02:11Z</dcterms:created>
  <dcterms:modified xsi:type="dcterms:W3CDTF">2025-06-03T17:54:37Z</dcterms:modified>
</cp:coreProperties>
</file>