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733" r:id="rId4"/>
  </p:sldMasterIdLst>
  <p:notesMasterIdLst>
    <p:notesMasterId r:id="rId22"/>
  </p:notesMasterIdLst>
  <p:sldIdLst>
    <p:sldId id="399" r:id="rId5"/>
    <p:sldId id="322" r:id="rId6"/>
    <p:sldId id="321" r:id="rId7"/>
    <p:sldId id="401" r:id="rId8"/>
    <p:sldId id="327" r:id="rId9"/>
    <p:sldId id="402" r:id="rId10"/>
    <p:sldId id="403" r:id="rId11"/>
    <p:sldId id="404" r:id="rId12"/>
    <p:sldId id="405" r:id="rId13"/>
    <p:sldId id="406" r:id="rId14"/>
    <p:sldId id="407" r:id="rId15"/>
    <p:sldId id="408" r:id="rId16"/>
    <p:sldId id="409" r:id="rId17"/>
    <p:sldId id="411" r:id="rId18"/>
    <p:sldId id="412" r:id="rId19"/>
    <p:sldId id="319" r:id="rId20"/>
    <p:sldId id="382" r:id="rId21"/>
  </p:sldIdLst>
  <p:sldSz cx="9144000" cy="5143500" type="screen16x9"/>
  <p:notesSz cx="12192000" cy="6858000"/>
  <p:defaultTextStyle>
    <a:defPPr>
      <a:defRPr lang="fr-FR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6" userDrawn="1">
          <p15:clr>
            <a:srgbClr val="A4A3A4"/>
          </p15:clr>
        </p15:guide>
        <p15:guide id="2" pos="396" userDrawn="1">
          <p15:clr>
            <a:srgbClr val="A4A3A4"/>
          </p15:clr>
        </p15:guide>
        <p15:guide id="3" pos="799" userDrawn="1">
          <p15:clr>
            <a:srgbClr val="A4A3A4"/>
          </p15:clr>
        </p15:guide>
        <p15:guide id="4" pos="1201" userDrawn="1">
          <p15:clr>
            <a:srgbClr val="A4A3A4"/>
          </p15:clr>
        </p15:guide>
        <p15:guide id="5" pos="1603" userDrawn="1">
          <p15:clr>
            <a:srgbClr val="A4A3A4"/>
          </p15:clr>
        </p15:guide>
        <p15:guide id="6" pos="2004" userDrawn="1">
          <p15:clr>
            <a:srgbClr val="A4A3A4"/>
          </p15:clr>
        </p15:guide>
        <p15:guide id="7" pos="2406" userDrawn="1">
          <p15:clr>
            <a:srgbClr val="A4A3A4"/>
          </p15:clr>
        </p15:guide>
        <p15:guide id="8" pos="2808" userDrawn="1">
          <p15:clr>
            <a:srgbClr val="A4A3A4"/>
          </p15:clr>
        </p15:guide>
        <p15:guide id="9" pos="3210" userDrawn="1">
          <p15:clr>
            <a:srgbClr val="A4A3A4"/>
          </p15:clr>
        </p15:guide>
        <p15:guide id="10" pos="3612" userDrawn="1">
          <p15:clr>
            <a:srgbClr val="A4A3A4"/>
          </p15:clr>
        </p15:guide>
        <p15:guide id="11" pos="4013" userDrawn="1">
          <p15:clr>
            <a:srgbClr val="A4A3A4"/>
          </p15:clr>
        </p15:guide>
        <p15:guide id="12" orient="horz" pos="799" userDrawn="1">
          <p15:clr>
            <a:srgbClr val="A4A3A4"/>
          </p15:clr>
        </p15:guide>
        <p15:guide id="13" orient="horz" pos="1201" userDrawn="1">
          <p15:clr>
            <a:srgbClr val="A4A3A4"/>
          </p15:clr>
        </p15:guide>
        <p15:guide id="14" orient="horz" pos="1603" userDrawn="1">
          <p15:clr>
            <a:srgbClr val="A4A3A4"/>
          </p15:clr>
        </p15:guide>
        <p15:guide id="15" orient="horz" pos="2004" userDrawn="1">
          <p15:clr>
            <a:srgbClr val="A4A3A4"/>
          </p15:clr>
        </p15:guide>
        <p15:guide id="16" orient="horz" pos="2406" userDrawn="1">
          <p15:clr>
            <a:srgbClr val="A4A3A4"/>
          </p15:clr>
        </p15:guide>
        <p15:guide id="17" orient="horz" pos="2808" userDrawn="1">
          <p15:clr>
            <a:srgbClr val="A4A3A4"/>
          </p15:clr>
        </p15:guide>
        <p15:guide id="18" pos="4410" userDrawn="1">
          <p15:clr>
            <a:srgbClr val="A4A3A4"/>
          </p15:clr>
        </p15:guide>
        <p15:guide id="19" pos="4817" userDrawn="1">
          <p15:clr>
            <a:srgbClr val="A4A3A4"/>
          </p15:clr>
        </p15:guide>
        <p15:guide id="20" pos="5220" userDrawn="1">
          <p15:clr>
            <a:srgbClr val="A4A3A4"/>
          </p15:clr>
        </p15:guide>
        <p15:guide id="21" pos="5621" userDrawn="1">
          <p15:clr>
            <a:srgbClr val="A4A3A4"/>
          </p15:clr>
        </p15:guide>
        <p15:guide id="22" pos="575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4D4C4A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278" autoAdjust="0"/>
    <p:restoredTop sz="94660"/>
  </p:normalViewPr>
  <p:slideViewPr>
    <p:cSldViewPr snapToGrid="0">
      <p:cViewPr varScale="1">
        <p:scale>
          <a:sx n="215" d="100"/>
          <a:sy n="215" d="100"/>
        </p:scale>
        <p:origin x="720" y="168"/>
      </p:cViewPr>
      <p:guideLst>
        <p:guide orient="horz" pos="396"/>
        <p:guide pos="396"/>
        <p:guide pos="799"/>
        <p:guide pos="1201"/>
        <p:guide pos="1603"/>
        <p:guide pos="2004"/>
        <p:guide pos="2406"/>
        <p:guide pos="2808"/>
        <p:guide pos="3210"/>
        <p:guide pos="3612"/>
        <p:guide pos="4013"/>
        <p:guide orient="horz" pos="799"/>
        <p:guide orient="horz" pos="1201"/>
        <p:guide orient="horz" pos="1603"/>
        <p:guide orient="horz" pos="2004"/>
        <p:guide orient="horz" pos="2406"/>
        <p:guide orient="horz" pos="2808"/>
        <p:guide pos="4410"/>
        <p:guide pos="4817"/>
        <p:guide pos="5220"/>
        <p:guide pos="5621"/>
        <p:guide pos="5757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3384"/>
    </p:cViewPr>
  </p:sorterViewPr>
  <p:notesViewPr>
    <p:cSldViewPr snapToGrid="0">
      <p:cViewPr varScale="1">
        <p:scale>
          <a:sx n="112" d="100"/>
          <a:sy n="112" d="100"/>
        </p:scale>
        <p:origin x="636" y="78"/>
      </p:cViewPr>
      <p:guideLst/>
    </p:cSldViewPr>
  </p:notesViewPr>
  <p:gridSpacing cx="850392" cy="850392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E8B2CB-0CB8-47FA-9EAF-7C3297948292}" type="datetimeFigureOut">
              <a:rPr lang="fr-CA" smtClean="0"/>
              <a:t>2025-08-20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FB8E14-3758-4E01-BA3B-D9F8C48CAD7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20155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ou cloture - 01"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Espace réservé pour une image  4">
            <a:extLst>
              <a:ext uri="{FF2B5EF4-FFF2-40B4-BE49-F238E27FC236}">
                <a16:creationId xmlns:a16="http://schemas.microsoft.com/office/drawing/2014/main" id="{949ED23F-F63A-A44A-A848-BEEE4D750B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08" y="0"/>
            <a:ext cx="4452292" cy="51435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BEF4FA5-C64B-4F43-B74D-25835A129760}"/>
              </a:ext>
            </a:extLst>
          </p:cNvPr>
          <p:cNvSpPr/>
          <p:nvPr userDrawn="1"/>
        </p:nvSpPr>
        <p:spPr>
          <a:xfrm flipH="1">
            <a:off x="4457700" y="0"/>
            <a:ext cx="46863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013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C7A8D10-7829-46F2-B915-6822A050FFE8}"/>
              </a:ext>
            </a:extLst>
          </p:cNvPr>
          <p:cNvSpPr/>
          <p:nvPr userDrawn="1"/>
        </p:nvSpPr>
        <p:spPr>
          <a:xfrm>
            <a:off x="-1217" y="0"/>
            <a:ext cx="2571053" cy="256765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013"/>
          </a:p>
        </p:txBody>
      </p:sp>
      <p:sp>
        <p:nvSpPr>
          <p:cNvPr id="15" name="Carré-couleur accent">
            <a:extLst>
              <a:ext uri="{FF2B5EF4-FFF2-40B4-BE49-F238E27FC236}">
                <a16:creationId xmlns:a16="http://schemas.microsoft.com/office/drawing/2014/main" id="{49F7DBB7-DBA1-674F-A3C7-6EBBD016D22B}"/>
              </a:ext>
            </a:extLst>
          </p:cNvPr>
          <p:cNvSpPr/>
          <p:nvPr userDrawn="1"/>
        </p:nvSpPr>
        <p:spPr>
          <a:xfrm>
            <a:off x="-1217" y="5403"/>
            <a:ext cx="1957118" cy="1961712"/>
          </a:xfrm>
          <a:prstGeom prst="rect">
            <a:avLst/>
          </a:prstGeom>
          <a:solidFill>
            <a:srgbClr val="0057A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235A3CCF-2DD0-E44D-BD32-5B4DD8DB8BB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38" y="637639"/>
            <a:ext cx="1737516" cy="709596"/>
          </a:xfrm>
          <a:prstGeom prst="rect">
            <a:avLst/>
          </a:prstGeom>
        </p:spPr>
      </p:pic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4B2E6E38-1D10-0A46-9BDF-9FB2BA720142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4909671" y="421027"/>
            <a:ext cx="3900177" cy="154657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28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CA" dirty="0"/>
              <a:t>Titre de la </a:t>
            </a:r>
            <a:br>
              <a:rPr lang="fr-CA" dirty="0"/>
            </a:br>
            <a:r>
              <a:rPr lang="fr-CA" dirty="0"/>
              <a:t>présentation </a:t>
            </a:r>
            <a:br>
              <a:rPr lang="fr-CA" dirty="0"/>
            </a:br>
            <a:r>
              <a:rPr lang="fr-CA" dirty="0"/>
              <a:t>sur 3 lignes</a:t>
            </a:r>
            <a:endParaRPr lang="en-US" dirty="0"/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22F12807-8935-934D-BDCD-A1C10344EB5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909671" y="3568648"/>
            <a:ext cx="3900177" cy="94612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CA" dirty="0"/>
              <a:t>Prénom et nom</a:t>
            </a:r>
            <a:br>
              <a:rPr lang="fr-CA" dirty="0"/>
            </a:br>
            <a:r>
              <a:rPr lang="fr-CA" dirty="0"/>
              <a:t>Fonction</a:t>
            </a:r>
          </a:p>
          <a:p>
            <a:r>
              <a:rPr lang="fr-CA" dirty="0"/>
              <a:t>Date</a:t>
            </a:r>
          </a:p>
          <a:p>
            <a:pPr lvl="0"/>
            <a:endParaRPr lang="en-US" dirty="0"/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F9CB9134-3B8E-5D46-89F8-CE7BF18E5A64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4909671" y="2129325"/>
            <a:ext cx="3900177" cy="94612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CA" dirty="0"/>
              <a:t>Sous-titre de la présentation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28403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orient="horz" pos="2808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ement - texte foncé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DEBAB31-3BF7-194B-BCDB-324CBFA22895}"/>
              </a:ext>
            </a:extLst>
          </p:cNvPr>
          <p:cNvSpPr/>
          <p:nvPr userDrawn="1"/>
        </p:nvSpPr>
        <p:spPr>
          <a:xfrm>
            <a:off x="0" y="-1545"/>
            <a:ext cx="9144000" cy="5145045"/>
          </a:xfrm>
          <a:prstGeom prst="rect">
            <a:avLst/>
          </a:prstGeom>
          <a:solidFill>
            <a:srgbClr val="0B11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7" name="Logo-UdeM-monde-bleu" hidden="1">
            <a:extLst>
              <a:ext uri="{FF2B5EF4-FFF2-40B4-BE49-F238E27FC236}">
                <a16:creationId xmlns:a16="http://schemas.microsoft.com/office/drawing/2014/main" id="{0E4D42B2-402A-4FB8-9EA9-44CFD8F5BE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6739" y="4706493"/>
            <a:ext cx="1182668" cy="241228"/>
          </a:xfrm>
          <a:prstGeom prst="rect">
            <a:avLst/>
          </a:prstGeom>
        </p:spPr>
      </p:pic>
      <p:sp>
        <p:nvSpPr>
          <p:cNvPr id="10" name="Sous-titre 2">
            <a:extLst>
              <a:ext uri="{FF2B5EF4-FFF2-40B4-BE49-F238E27FC236}">
                <a16:creationId xmlns:a16="http://schemas.microsoft.com/office/drawing/2014/main" id="{32A8C764-9FE9-5E42-A923-1BC671F65EC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5800" y="2956956"/>
            <a:ext cx="3473700" cy="1028700"/>
          </a:xfrm>
          <a:prstGeom prst="rect">
            <a:avLst/>
          </a:prstGeom>
        </p:spPr>
        <p:txBody>
          <a:bodyPr lIns="0" tIns="118872" rIns="0" bIns="0">
            <a:normAutofit/>
          </a:bodyPr>
          <a:lstStyle>
            <a:lvl1pPr marL="0" indent="0" algn="l">
              <a:spcBef>
                <a:spcPts val="450"/>
              </a:spcBef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CA" dirty="0"/>
              <a:t>Insérer du texte ici, au besoin</a:t>
            </a:r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DF37C05E-333B-3748-AE3C-735B5F418F7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5800" y="689036"/>
            <a:ext cx="3473700" cy="2128652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algn="l">
              <a:defRPr sz="3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CA" dirty="0"/>
              <a:t>Insérer le titre de section ici</a:t>
            </a:r>
          </a:p>
        </p:txBody>
      </p:sp>
      <p:sp>
        <p:nvSpPr>
          <p:cNvPr id="12" name="Forme libre : forme 9">
            <a:extLst>
              <a:ext uri="{FF2B5EF4-FFF2-40B4-BE49-F238E27FC236}">
                <a16:creationId xmlns:a16="http://schemas.microsoft.com/office/drawing/2014/main" id="{135F70F3-1D22-5F4D-9D3E-23A9AF2357C3}"/>
              </a:ext>
            </a:extLst>
          </p:cNvPr>
          <p:cNvSpPr>
            <a:spLocks noChangeAspect="1"/>
          </p:cNvSpPr>
          <p:nvPr userDrawn="1"/>
        </p:nvSpPr>
        <p:spPr>
          <a:xfrm>
            <a:off x="4686300" y="691937"/>
            <a:ext cx="4457700" cy="4457700"/>
          </a:xfrm>
          <a:custGeom>
            <a:avLst/>
            <a:gdLst>
              <a:gd name="connsiteX0" fmla="*/ 0 w 3429000"/>
              <a:gd name="connsiteY0" fmla="*/ 0 h 3429000"/>
              <a:gd name="connsiteX1" fmla="*/ 3429000 w 3429000"/>
              <a:gd name="connsiteY1" fmla="*/ 0 h 3429000"/>
              <a:gd name="connsiteX2" fmla="*/ 3429000 w 3429000"/>
              <a:gd name="connsiteY2" fmla="*/ 1463040 h 3429000"/>
              <a:gd name="connsiteX3" fmla="*/ 1463040 w 3429000"/>
              <a:gd name="connsiteY3" fmla="*/ 1463040 h 3429000"/>
              <a:gd name="connsiteX4" fmla="*/ 1463040 w 3429000"/>
              <a:gd name="connsiteY4" fmla="*/ 3429000 h 3429000"/>
              <a:gd name="connsiteX5" fmla="*/ 0 w 3429000"/>
              <a:gd name="connsiteY5" fmla="*/ 3429000 h 3429000"/>
              <a:gd name="connsiteX6" fmla="*/ 0 w 3429000"/>
              <a:gd name="connsiteY6" fmla="*/ 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29000" h="3429000">
                <a:moveTo>
                  <a:pt x="0" y="0"/>
                </a:moveTo>
                <a:lnTo>
                  <a:pt x="3429000" y="0"/>
                </a:lnTo>
                <a:lnTo>
                  <a:pt x="3429000" y="1463040"/>
                </a:lnTo>
                <a:lnTo>
                  <a:pt x="1463040" y="1463040"/>
                </a:lnTo>
                <a:lnTo>
                  <a:pt x="1463040" y="3429000"/>
                </a:lnTo>
                <a:lnTo>
                  <a:pt x="0" y="3429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013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A6CBEBA-F7FF-6748-9AF4-2DE0CAACA9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5"/>
          <a:stretch/>
        </p:blipFill>
        <p:spPr>
          <a:xfrm>
            <a:off x="6584907" y="2589776"/>
            <a:ext cx="2552956" cy="255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505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/ contenu à droite / texte blanc">
    <p:bg bwMode="lt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rré couleur grand - arrière plan">
            <a:extLst>
              <a:ext uri="{FF2B5EF4-FFF2-40B4-BE49-F238E27FC236}">
                <a16:creationId xmlns:a16="http://schemas.microsoft.com/office/drawing/2014/main" id="{70C92FD8-BBDF-42D9-BCEC-CA7F938E4561}"/>
              </a:ext>
            </a:extLst>
          </p:cNvPr>
          <p:cNvSpPr>
            <a:spLocks noChangeAspect="1"/>
          </p:cNvSpPr>
          <p:nvPr/>
        </p:nvSpPr>
        <p:spPr>
          <a:xfrm>
            <a:off x="3889612" y="0"/>
            <a:ext cx="5254388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013"/>
          </a:p>
        </p:txBody>
      </p:sp>
      <p:pic>
        <p:nvPicPr>
          <p:cNvPr id="15" name="Logo-UdeM-monde-bleu" hidden="1">
            <a:extLst>
              <a:ext uri="{FF2B5EF4-FFF2-40B4-BE49-F238E27FC236}">
                <a16:creationId xmlns:a16="http://schemas.microsoft.com/office/drawing/2014/main" id="{1EB0B8F1-347F-4C15-BF53-15C7DAF0DA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6739" y="4706493"/>
            <a:ext cx="1182668" cy="241228"/>
          </a:xfrm>
          <a:prstGeom prst="rect">
            <a:avLst/>
          </a:prstGeom>
        </p:spPr>
      </p:pic>
      <p:sp>
        <p:nvSpPr>
          <p:cNvPr id="10" name="Espace réservé du contenu 9">
            <a:extLst>
              <a:ext uri="{FF2B5EF4-FFF2-40B4-BE49-F238E27FC236}">
                <a16:creationId xmlns:a16="http://schemas.microsoft.com/office/drawing/2014/main" id="{AEE4F430-0D44-4198-A506-360A36EE838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313460" y="685801"/>
            <a:ext cx="4060657" cy="3786187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CA" dirty="0"/>
              <a:t>Insérer le texte ici.</a:t>
            </a:r>
            <a:endParaRPr lang="fr-FR" dirty="0"/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A09BF7F-9F4A-4208-B751-2066E34B52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1" y="2956956"/>
            <a:ext cx="2842460" cy="1028700"/>
          </a:xfrm>
          <a:prstGeom prst="rect">
            <a:avLst/>
          </a:prstGeom>
        </p:spPr>
        <p:txBody>
          <a:bodyPr lIns="0" tIns="118872" rIns="0" bIns="0">
            <a:normAutofit/>
          </a:bodyPr>
          <a:lstStyle>
            <a:lvl1pPr marL="0" indent="0" algn="l">
              <a:spcBef>
                <a:spcPts val="450"/>
              </a:spcBef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 dirty="0"/>
              <a:t>Modifiez le style des sous-titres du masque</a:t>
            </a:r>
            <a:endParaRPr lang="fr-CA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ED391B7-CCE6-4540-A0C5-16C581737E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1" y="774954"/>
            <a:ext cx="2842460" cy="2128652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algn="l">
              <a:defRPr sz="3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34864102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2" pos="2898" userDrawn="1">
          <p15:clr>
            <a:srgbClr val="FBAE40"/>
          </p15:clr>
        </p15:guide>
        <p15:guide id="3" orient="horz" pos="2808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/ contenu à droite / texte foncé"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rré couleur grand - arrière plan">
            <a:extLst>
              <a:ext uri="{FF2B5EF4-FFF2-40B4-BE49-F238E27FC236}">
                <a16:creationId xmlns:a16="http://schemas.microsoft.com/office/drawing/2014/main" id="{70C92FD8-BBDF-42D9-BCEC-CA7F938E4561}"/>
              </a:ext>
            </a:extLst>
          </p:cNvPr>
          <p:cNvSpPr>
            <a:spLocks noChangeAspect="1"/>
          </p:cNvSpPr>
          <p:nvPr/>
        </p:nvSpPr>
        <p:spPr>
          <a:xfrm>
            <a:off x="3889612" y="0"/>
            <a:ext cx="5254388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013"/>
          </a:p>
        </p:txBody>
      </p:sp>
      <p:pic>
        <p:nvPicPr>
          <p:cNvPr id="14" name="Logo-UdeM-monde-bleu" hidden="1">
            <a:extLst>
              <a:ext uri="{FF2B5EF4-FFF2-40B4-BE49-F238E27FC236}">
                <a16:creationId xmlns:a16="http://schemas.microsoft.com/office/drawing/2014/main" id="{C8F6FDD4-1022-4D74-BD27-23765C7A12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6739" y="4706493"/>
            <a:ext cx="1182668" cy="241228"/>
          </a:xfrm>
          <a:prstGeom prst="rect">
            <a:avLst/>
          </a:prstGeom>
        </p:spPr>
      </p:pic>
      <p:sp>
        <p:nvSpPr>
          <p:cNvPr id="10" name="Espace réservé du contenu 9">
            <a:extLst>
              <a:ext uri="{FF2B5EF4-FFF2-40B4-BE49-F238E27FC236}">
                <a16:creationId xmlns:a16="http://schemas.microsoft.com/office/drawing/2014/main" id="{AEE4F430-0D44-4198-A506-360A36EE838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313460" y="685801"/>
            <a:ext cx="4060657" cy="378618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CA" dirty="0"/>
              <a:t>Titre</a:t>
            </a:r>
            <a:endParaRPr lang="fr-FR" dirty="0"/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A09BF7F-9F4A-4208-B751-2066E34B52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1" y="2956956"/>
            <a:ext cx="2842460" cy="1028700"/>
          </a:xfrm>
          <a:prstGeom prst="rect">
            <a:avLst/>
          </a:prstGeom>
        </p:spPr>
        <p:txBody>
          <a:bodyPr lIns="0" tIns="118872" rIns="0" bIns="0">
            <a:normAutofit/>
          </a:bodyPr>
          <a:lstStyle>
            <a:lvl1pPr marL="0" indent="0" algn="l">
              <a:spcBef>
                <a:spcPts val="450"/>
              </a:spcBef>
              <a:buNone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 dirty="0"/>
              <a:t>Modifiez le style des sous-titres du masque</a:t>
            </a:r>
            <a:endParaRPr lang="fr-CA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ED391B7-CCE6-4540-A0C5-16C581737E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1" y="774954"/>
            <a:ext cx="2842460" cy="2128652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algn="l">
              <a:defRPr sz="3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08780099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2" pos="2898" userDrawn="1">
          <p15:clr>
            <a:srgbClr val="FBAE40"/>
          </p15:clr>
        </p15:guide>
        <p15:guide id="3" orient="horz" pos="2808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 3 - sans image - fond blanc"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rme libre : forme 5">
            <a:extLst>
              <a:ext uri="{FF2B5EF4-FFF2-40B4-BE49-F238E27FC236}">
                <a16:creationId xmlns:a16="http://schemas.microsoft.com/office/drawing/2014/main" id="{9ABF8186-E553-46C8-981E-1EF51140EC50}"/>
              </a:ext>
            </a:extLst>
          </p:cNvPr>
          <p:cNvSpPr/>
          <p:nvPr/>
        </p:nvSpPr>
        <p:spPr>
          <a:xfrm>
            <a:off x="4000501" y="1"/>
            <a:ext cx="5143500" cy="5143500"/>
          </a:xfrm>
          <a:custGeom>
            <a:avLst/>
            <a:gdLst>
              <a:gd name="connsiteX0" fmla="*/ 0 w 5995851"/>
              <a:gd name="connsiteY0" fmla="*/ 0 h 5995851"/>
              <a:gd name="connsiteX1" fmla="*/ 5995851 w 5995851"/>
              <a:gd name="connsiteY1" fmla="*/ 0 h 5995851"/>
              <a:gd name="connsiteX2" fmla="*/ 5995851 w 5995851"/>
              <a:gd name="connsiteY2" fmla="*/ 2566851 h 5995851"/>
              <a:gd name="connsiteX3" fmla="*/ 2566851 w 5995851"/>
              <a:gd name="connsiteY3" fmla="*/ 2566851 h 5995851"/>
              <a:gd name="connsiteX4" fmla="*/ 2566851 w 5995851"/>
              <a:gd name="connsiteY4" fmla="*/ 5995851 h 5995851"/>
              <a:gd name="connsiteX5" fmla="*/ 0 w 5995851"/>
              <a:gd name="connsiteY5" fmla="*/ 5995851 h 5995851"/>
              <a:gd name="connsiteX6" fmla="*/ 0 w 5995851"/>
              <a:gd name="connsiteY6" fmla="*/ 0 h 5995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5851" h="5995851">
                <a:moveTo>
                  <a:pt x="0" y="0"/>
                </a:moveTo>
                <a:lnTo>
                  <a:pt x="5995851" y="0"/>
                </a:lnTo>
                <a:lnTo>
                  <a:pt x="5995851" y="2566851"/>
                </a:lnTo>
                <a:lnTo>
                  <a:pt x="2566851" y="2566851"/>
                </a:lnTo>
                <a:lnTo>
                  <a:pt x="2566851" y="5995851"/>
                </a:lnTo>
                <a:lnTo>
                  <a:pt x="0" y="5995851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CA" sz="1013">
              <a:solidFill>
                <a:schemeClr val="tx1"/>
              </a:solidFill>
            </a:endParaRPr>
          </a:p>
        </p:txBody>
      </p:sp>
      <p:sp>
        <p:nvSpPr>
          <p:cNvPr id="9" name="Espace réservé du pied de page 4" hidden="1">
            <a:extLst>
              <a:ext uri="{FF2B5EF4-FFF2-40B4-BE49-F238E27FC236}">
                <a16:creationId xmlns:a16="http://schemas.microsoft.com/office/drawing/2014/main" id="{65A539F8-1B14-41F7-8B28-8EF84A836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5801" y="4767263"/>
            <a:ext cx="1648769" cy="273844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7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CA"/>
              <a:t>Université de Montréal</a:t>
            </a:r>
          </a:p>
        </p:txBody>
      </p:sp>
      <p:pic>
        <p:nvPicPr>
          <p:cNvPr id="8" name="Logo UdeM - blanc">
            <a:extLst>
              <a:ext uri="{FF2B5EF4-FFF2-40B4-BE49-F238E27FC236}">
                <a16:creationId xmlns:a16="http://schemas.microsoft.com/office/drawing/2014/main" id="{FEDB4A1E-DAFC-47CC-B62B-D0B4C601F5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3421" y="4672276"/>
            <a:ext cx="735962" cy="290681"/>
          </a:xfrm>
          <a:prstGeom prst="rect">
            <a:avLst/>
          </a:prstGeom>
        </p:spPr>
      </p:pic>
      <p:pic>
        <p:nvPicPr>
          <p:cNvPr id="13" name="Logo UdeM - blanc">
            <a:extLst>
              <a:ext uri="{FF2B5EF4-FFF2-40B4-BE49-F238E27FC236}">
                <a16:creationId xmlns:a16="http://schemas.microsoft.com/office/drawing/2014/main" id="{680EE163-63BE-4AD1-AC29-4E1A209099C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3421" y="4672276"/>
            <a:ext cx="735962" cy="290681"/>
          </a:xfrm>
          <a:prstGeom prst="rect">
            <a:avLst/>
          </a:prstGeom>
        </p:spPr>
      </p:pic>
      <p:sp>
        <p:nvSpPr>
          <p:cNvPr id="14" name="Sous-titre 2">
            <a:extLst>
              <a:ext uri="{FF2B5EF4-FFF2-40B4-BE49-F238E27FC236}">
                <a16:creationId xmlns:a16="http://schemas.microsoft.com/office/drawing/2014/main" id="{D95E816C-4B35-D14D-AFF7-572524C38E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1" y="2956956"/>
            <a:ext cx="2842460" cy="1028700"/>
          </a:xfrm>
          <a:prstGeom prst="rect">
            <a:avLst/>
          </a:prstGeom>
        </p:spPr>
        <p:txBody>
          <a:bodyPr lIns="0" tIns="118872" rIns="0" bIns="0">
            <a:normAutofit/>
          </a:bodyPr>
          <a:lstStyle>
            <a:lvl1pPr marL="0" indent="0" algn="l">
              <a:spcBef>
                <a:spcPts val="450"/>
              </a:spcBef>
              <a:buNone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 dirty="0"/>
              <a:t>Modifiez le style des sous-titres du masque</a:t>
            </a:r>
            <a:endParaRPr lang="fr-CA" dirty="0"/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id="{0386F2DA-35A0-4948-9682-BAB23C7799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1" y="774954"/>
            <a:ext cx="2842460" cy="2128652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algn="l">
              <a:defRPr sz="3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91808010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2" pos="2898" userDrawn="1">
          <p15:clr>
            <a:srgbClr val="FBAE40"/>
          </p15:clr>
        </p15:guide>
        <p15:guide id="3" orient="horz" pos="2808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uverture ou cloture - 04">
    <p:bg bwMode="ltGray"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>
            <a:extLst>
              <a:ext uri="{FF2B5EF4-FFF2-40B4-BE49-F238E27FC236}">
                <a16:creationId xmlns:a16="http://schemas.microsoft.com/office/drawing/2014/main" id="{BD27A50F-E4FA-D640-8F62-9AE7A76867FB}"/>
              </a:ext>
            </a:extLst>
          </p:cNvPr>
          <p:cNvGrpSpPr/>
          <p:nvPr userDrawn="1"/>
        </p:nvGrpSpPr>
        <p:grpSpPr>
          <a:xfrm>
            <a:off x="3150858" y="1035376"/>
            <a:ext cx="2896501" cy="2903299"/>
            <a:chOff x="3123809" y="1111128"/>
            <a:chExt cx="2896501" cy="2903299"/>
          </a:xfrm>
        </p:grpSpPr>
        <p:sp>
          <p:nvSpPr>
            <p:cNvPr id="5" name="Carré-couleur accent">
              <a:extLst>
                <a:ext uri="{FF2B5EF4-FFF2-40B4-BE49-F238E27FC236}">
                  <a16:creationId xmlns:a16="http://schemas.microsoft.com/office/drawing/2014/main" id="{46FD59F0-1E0A-5B46-A455-F7D0AC15A6E1}"/>
                </a:ext>
              </a:extLst>
            </p:cNvPr>
            <p:cNvSpPr/>
            <p:nvPr userDrawn="1"/>
          </p:nvSpPr>
          <p:spPr>
            <a:xfrm>
              <a:off x="3123809" y="1111128"/>
              <a:ext cx="2896501" cy="2903299"/>
            </a:xfrm>
            <a:prstGeom prst="rect">
              <a:avLst/>
            </a:prstGeom>
            <a:solidFill>
              <a:srgbClr val="0057AC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71EA7148-5DF9-8B4F-8A18-E011023D45C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3476331" y="2063939"/>
              <a:ext cx="2183382" cy="9990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3654544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orient="horz" pos="2808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 - sous-titre - 0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3290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 1 - avec image - texte blanc - 01">
    <p:bg bwMode="lt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19136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2" pos="2898" userDrawn="1">
          <p15:clr>
            <a:srgbClr val="FBAE40"/>
          </p15:clr>
        </p15:guide>
        <p15:guide id="3" orient="horz" pos="2808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 1 - avec image - texte blanc - 02">
    <p:bg bwMode="ltGray"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098041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2" pos="2898" userDrawn="1">
          <p15:clr>
            <a:srgbClr val="FBAE40"/>
          </p15:clr>
        </p15:guide>
        <p15:guide id="3" orient="horz" pos="2808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 1 - avec image - texte foncé"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618100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2" pos="2898" userDrawn="1">
          <p15:clr>
            <a:srgbClr val="FBAE40"/>
          </p15:clr>
        </p15:guide>
        <p15:guide id="3" orient="horz" pos="2808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 2 - avec image - texte blanc - 02">
    <p:bg bwMode="ltGray"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038490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2" pos="2898" userDrawn="1">
          <p15:clr>
            <a:srgbClr val="FBAE40"/>
          </p15:clr>
        </p15:guide>
        <p15:guide id="3" orient="horz" pos="2808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ou cloture - 03"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C0B934A5-DAF3-9E40-9D75-22DED1EC4EE2}"/>
              </a:ext>
            </a:extLst>
          </p:cNvPr>
          <p:cNvSpPr/>
          <p:nvPr userDrawn="1"/>
        </p:nvSpPr>
        <p:spPr>
          <a:xfrm flipH="1">
            <a:off x="4507072" y="0"/>
            <a:ext cx="4636928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013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8546E91F-EDF9-554A-8719-2E93D9BFC86B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4909671" y="421027"/>
            <a:ext cx="3900177" cy="154657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buNone/>
              <a:defRPr sz="28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CA" dirty="0"/>
              <a:t>Titre de la </a:t>
            </a:r>
            <a:br>
              <a:rPr lang="fr-CA" dirty="0"/>
            </a:br>
            <a:r>
              <a:rPr lang="fr-CA" dirty="0"/>
              <a:t>présentation </a:t>
            </a:r>
            <a:br>
              <a:rPr lang="fr-CA" dirty="0"/>
            </a:br>
            <a:r>
              <a:rPr lang="fr-CA" dirty="0"/>
              <a:t>sur 3 lignes</a:t>
            </a:r>
            <a:endParaRPr lang="en-US" dirty="0"/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90380F61-B3D3-1843-AC33-15B3B38EB21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909671" y="3568648"/>
            <a:ext cx="3900177" cy="94612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CA" dirty="0"/>
              <a:t>Prénom et nom</a:t>
            </a:r>
            <a:br>
              <a:rPr lang="fr-CA" dirty="0"/>
            </a:br>
            <a:r>
              <a:rPr lang="fr-CA" dirty="0"/>
              <a:t>Fonction</a:t>
            </a:r>
          </a:p>
          <a:p>
            <a:r>
              <a:rPr lang="fr-CA" dirty="0"/>
              <a:t>Date</a:t>
            </a:r>
          </a:p>
          <a:p>
            <a:pPr lvl="0"/>
            <a:endParaRPr lang="en-US" dirty="0"/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F5C30D7C-DE1C-DC48-9A2E-0EB6B0CAC0EA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4909671" y="2129325"/>
            <a:ext cx="3900177" cy="94612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CA" dirty="0"/>
              <a:t>Sous-titre de la présentation</a:t>
            </a:r>
          </a:p>
          <a:p>
            <a:pPr lvl="0"/>
            <a:endParaRPr lang="en-US" dirty="0"/>
          </a:p>
        </p:txBody>
      </p:sp>
      <p:sp>
        <p:nvSpPr>
          <p:cNvPr id="19" name="Espace réservé pour une image  11">
            <a:extLst>
              <a:ext uri="{FF2B5EF4-FFF2-40B4-BE49-F238E27FC236}">
                <a16:creationId xmlns:a16="http://schemas.microsoft.com/office/drawing/2014/main" id="{82EEB57C-A0A4-164F-BF2D-4CB5DE61B203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-1" y="1"/>
            <a:ext cx="4511763" cy="5143499"/>
          </a:xfrm>
          <a:prstGeom prst="rect">
            <a:avLst/>
          </a:prstGeom>
          <a:solidFill>
            <a:schemeClr val="bg1"/>
          </a:solidFill>
        </p:spPr>
        <p:txBody>
          <a:bodyPr anchor="t">
            <a:normAutofit/>
          </a:bodyPr>
          <a:lstStyle>
            <a:lvl1pPr marL="0" indent="0" algn="l">
              <a:buFontTx/>
              <a:buNone/>
              <a:defRPr sz="1350"/>
            </a:lvl1pPr>
          </a:lstStyle>
          <a:p>
            <a:r>
              <a:rPr lang="fr-FR" dirty="0"/>
              <a:t>Cliquez sur l'icône pour ajouter une image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6929982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orient="horz" pos="2808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ercalaire 2 - avec image - texte blanc - 02">
    <p:bg bwMode="lt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003421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2" pos="2898" userDrawn="1">
          <p15:clr>
            <a:srgbClr val="FBAE40"/>
          </p15:clr>
        </p15:guide>
        <p15:guide id="3" orient="horz" pos="2808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 3 - sans image - texte blanc">
    <p:bg bwMode="lt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pied de page 4" hidden="1">
            <a:extLst>
              <a:ext uri="{FF2B5EF4-FFF2-40B4-BE49-F238E27FC236}">
                <a16:creationId xmlns:a16="http://schemas.microsoft.com/office/drawing/2014/main" id="{65A539F8-1B14-41F7-8B28-8EF84A836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5801" y="4767263"/>
            <a:ext cx="1648769" cy="273844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7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CA"/>
              <a:t>Université de Montréal</a:t>
            </a:r>
          </a:p>
        </p:txBody>
      </p:sp>
    </p:spTree>
    <p:extLst>
      <p:ext uri="{BB962C8B-B14F-4D97-AF65-F5344CB8AC3E}">
        <p14:creationId xmlns:p14="http://schemas.microsoft.com/office/powerpoint/2010/main" val="176763855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2" pos="2898" userDrawn="1">
          <p15:clr>
            <a:srgbClr val="FBAE40"/>
          </p15:clr>
        </p15:guide>
        <p15:guide id="3" orient="horz" pos="280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présentation - avec image - 01">
    <p:bg bwMode="lt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736C25CD-C8F2-4E89-BB5D-B8D8DB3D235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43500" y="3670169"/>
            <a:ext cx="3634297" cy="829865"/>
          </a:xfrm>
          <a:prstGeom prst="rect">
            <a:avLst/>
          </a:prstGeom>
        </p:spPr>
        <p:txBody>
          <a:bodyPr lIns="0" tIns="118872" rIns="0" bIns="0" anchor="b" anchorCtr="0">
            <a:noAutofit/>
          </a:bodyPr>
          <a:lstStyle>
            <a:lvl1pPr marL="0" indent="0">
              <a:spcBef>
                <a:spcPts val="450"/>
              </a:spcBef>
              <a:buFontTx/>
              <a:buNone/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FontTx/>
              <a:buNone/>
              <a:defRPr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685800" indent="0">
              <a:buFontTx/>
              <a:buNone/>
              <a:defRPr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028700" indent="0">
              <a:buFontTx/>
              <a:buNone/>
              <a:defRPr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1371600" indent="0">
              <a:buFontTx/>
              <a:buNone/>
              <a:defRPr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A09BF7F-9F4A-4208-B751-2066E34B52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43500" y="2228850"/>
            <a:ext cx="3634741" cy="1326482"/>
          </a:xfrm>
          <a:prstGeom prst="rect">
            <a:avLst/>
          </a:prstGeom>
        </p:spPr>
        <p:txBody>
          <a:bodyPr lIns="0" tIns="118872" rIns="0" bIns="0">
            <a:normAutofit/>
          </a:bodyPr>
          <a:lstStyle>
            <a:lvl1pPr marL="0" indent="0" algn="l">
              <a:spcBef>
                <a:spcPts val="450"/>
              </a:spcBef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 dirty="0"/>
              <a:t>Modifiez le style des sous-titres du masque</a:t>
            </a:r>
            <a:endParaRPr lang="fr-CA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ED391B7-CCE6-4540-A0C5-16C581737E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43500" y="514350"/>
            <a:ext cx="3634741" cy="1599663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algn="l"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  <a:endParaRPr lang="fr-CA" dirty="0"/>
          </a:p>
        </p:txBody>
      </p:sp>
      <p:pic>
        <p:nvPicPr>
          <p:cNvPr id="17" name="Image-umontreal" hidden="1">
            <a:extLst>
              <a:ext uri="{FF2B5EF4-FFF2-40B4-BE49-F238E27FC236}">
                <a16:creationId xmlns:a16="http://schemas.microsoft.com/office/drawing/2014/main" id="{76FBD988-D861-4D8E-A2FD-72BD3ED607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5383" y="4516942"/>
            <a:ext cx="4029827" cy="738802"/>
          </a:xfrm>
          <a:prstGeom prst="rect">
            <a:avLst/>
          </a:prstGeom>
        </p:spPr>
      </p:pic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19EE69F6-7C96-469F-B36B-70863BB21C79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0" y="1"/>
            <a:ext cx="4457700" cy="4457699"/>
          </a:xfrm>
          <a:prstGeom prst="rect">
            <a:avLst/>
          </a:prstGeom>
          <a:solidFill>
            <a:schemeClr val="bg1"/>
          </a:solidFill>
        </p:spPr>
        <p:txBody>
          <a:bodyPr anchor="t">
            <a:normAutofit/>
          </a:bodyPr>
          <a:lstStyle>
            <a:lvl1pPr marL="0" indent="0" algn="l">
              <a:buFontTx/>
              <a:buNone/>
              <a:defRPr sz="1350"/>
            </a:lvl1pPr>
          </a:lstStyle>
          <a:p>
            <a:r>
              <a:rPr lang="fr-FR" dirty="0"/>
              <a:t>Cliquez sur l'icône pour ajouter une image</a:t>
            </a:r>
            <a:endParaRPr lang="fr-CA" dirty="0"/>
          </a:p>
        </p:txBody>
      </p:sp>
      <p:sp>
        <p:nvSpPr>
          <p:cNvPr id="9" name="Carré-couleur" hidden="1">
            <a:extLst>
              <a:ext uri="{FF2B5EF4-FFF2-40B4-BE49-F238E27FC236}">
                <a16:creationId xmlns:a16="http://schemas.microsoft.com/office/drawing/2014/main" id="{F859E84F-1D85-4121-99DF-923E7A668073}"/>
              </a:ext>
            </a:extLst>
          </p:cNvPr>
          <p:cNvSpPr/>
          <p:nvPr/>
        </p:nvSpPr>
        <p:spPr>
          <a:xfrm>
            <a:off x="0" y="0"/>
            <a:ext cx="2571750" cy="25717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013"/>
          </a:p>
        </p:txBody>
      </p:sp>
      <p:pic>
        <p:nvPicPr>
          <p:cNvPr id="8" name="Logo-UdeM-Monde" hidden="1">
            <a:extLst>
              <a:ext uri="{FF2B5EF4-FFF2-40B4-BE49-F238E27FC236}">
                <a16:creationId xmlns:a16="http://schemas.microsoft.com/office/drawing/2014/main" id="{262609BC-1EC4-4E92-9286-E0ECE80CC0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885951" cy="1885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55654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2" pos="2898" userDrawn="1">
          <p15:clr>
            <a:srgbClr val="FBAE40"/>
          </p15:clr>
        </p15:guide>
        <p15:guide id="3" orient="horz" pos="280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présentation - avec image - 02">
    <p:bg bwMode="lt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19EE69F6-7C96-469F-B36B-70863BB21C79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0" y="0"/>
            <a:ext cx="5143501" cy="5143500"/>
          </a:xfrm>
          <a:prstGeom prst="rect">
            <a:avLst/>
          </a:prstGeom>
          <a:solidFill>
            <a:schemeClr val="bg1"/>
          </a:solidFill>
        </p:spPr>
        <p:txBody>
          <a:bodyPr anchor="t">
            <a:normAutofit/>
          </a:bodyPr>
          <a:lstStyle>
            <a:lvl1pPr marL="0" indent="0" algn="l">
              <a:buFontTx/>
              <a:buNone/>
              <a:defRPr sz="1350"/>
            </a:lvl1pPr>
          </a:lstStyle>
          <a:p>
            <a:r>
              <a:rPr lang="fr-FR"/>
              <a:t>Cliquez sur l'icône pour ajouter une image</a:t>
            </a:r>
            <a:endParaRPr lang="fr-CA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A09BF7F-9F4A-4208-B751-2066E34B52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59631" y="2228850"/>
            <a:ext cx="3118610" cy="1326482"/>
          </a:xfrm>
          <a:prstGeom prst="rect">
            <a:avLst/>
          </a:prstGeom>
        </p:spPr>
        <p:txBody>
          <a:bodyPr lIns="0" tIns="118872" rIns="0" bIns="0">
            <a:normAutofit/>
          </a:bodyPr>
          <a:lstStyle>
            <a:lvl1pPr marL="0" indent="0" algn="l">
              <a:spcBef>
                <a:spcPts val="450"/>
              </a:spcBef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 dirty="0"/>
              <a:t>Modifiez le style des sous-titres du masque</a:t>
            </a:r>
            <a:endParaRPr lang="fr-CA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ED391B7-CCE6-4540-A0C5-16C581737E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59631" y="514350"/>
            <a:ext cx="3118610" cy="1599663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algn="l"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60565736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2" pos="2898" userDrawn="1">
          <p15:clr>
            <a:srgbClr val="FBAE40"/>
          </p15:clr>
        </p15:guide>
        <p15:guide id="3" orient="horz" pos="2808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présentation - sans image">
    <p:bg bwMode="lt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-LogoUdeM-type" hidden="1">
            <a:extLst>
              <a:ext uri="{FF2B5EF4-FFF2-40B4-BE49-F238E27FC236}">
                <a16:creationId xmlns:a16="http://schemas.microsoft.com/office/drawing/2014/main" id="{5C0550EF-06EE-41E4-98BB-222B8A9F88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40791" y="1362382"/>
            <a:ext cx="4030394" cy="4030394"/>
          </a:xfrm>
          <a:prstGeom prst="rect">
            <a:avLst/>
          </a:prstGeom>
        </p:spPr>
      </p:pic>
      <p:pic>
        <p:nvPicPr>
          <p:cNvPr id="17" name="Image-umontreal" hidden="1">
            <a:extLst>
              <a:ext uri="{FF2B5EF4-FFF2-40B4-BE49-F238E27FC236}">
                <a16:creationId xmlns:a16="http://schemas.microsoft.com/office/drawing/2014/main" id="{76FBD988-D861-4D8E-A2FD-72BD3ED607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5383" y="4516942"/>
            <a:ext cx="4029827" cy="738802"/>
          </a:xfrm>
          <a:prstGeom prst="rect">
            <a:avLst/>
          </a:prstGeom>
        </p:spPr>
      </p:pic>
      <p:sp>
        <p:nvSpPr>
          <p:cNvPr id="10" name="Espace réservé du texte : date">
            <a:extLst>
              <a:ext uri="{FF2B5EF4-FFF2-40B4-BE49-F238E27FC236}">
                <a16:creationId xmlns:a16="http://schemas.microsoft.com/office/drawing/2014/main" id="{E0B19E6A-58D1-42A7-8AA0-67C31FBA814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20511" y="4253950"/>
            <a:ext cx="4828539" cy="516833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 algn="r">
              <a:spcBef>
                <a:spcPts val="0"/>
              </a:spcBef>
              <a:spcAft>
                <a:spcPts val="450"/>
              </a:spcAft>
              <a:buFontTx/>
              <a:buNone/>
              <a:defRPr sz="105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FontTx/>
              <a:buNone/>
              <a:defRPr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685800" indent="0">
              <a:buFontTx/>
              <a:buNone/>
              <a:defRPr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028700" indent="0">
              <a:buFontTx/>
              <a:buNone/>
              <a:defRPr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1371600" indent="0">
              <a:buFontTx/>
              <a:buNone/>
              <a:defRPr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A09BF7F-9F4A-4208-B751-2066E34B52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20512" y="2518624"/>
            <a:ext cx="4828538" cy="132648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r">
              <a:buNone/>
              <a:defRPr sz="16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fr-CA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ED391B7-CCE6-4540-A0C5-16C581737E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20512" y="676142"/>
            <a:ext cx="4828538" cy="182558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algn="r">
              <a:defRPr sz="40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CA" dirty="0"/>
          </a:p>
        </p:txBody>
      </p:sp>
      <p:sp>
        <p:nvSpPr>
          <p:cNvPr id="13" name="forme - carre couleur - arrie-plan">
            <a:extLst>
              <a:ext uri="{FF2B5EF4-FFF2-40B4-BE49-F238E27FC236}">
                <a16:creationId xmlns:a16="http://schemas.microsoft.com/office/drawing/2014/main" id="{6C4C09A0-3500-45D8-81BB-07F054643904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0"/>
            <a:ext cx="3567977" cy="356797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/>
          <a:lstStyle/>
          <a:p>
            <a:pPr algn="ctr"/>
            <a:endParaRPr lang="fr-CA" sz="1013"/>
          </a:p>
        </p:txBody>
      </p:sp>
      <p:sp>
        <p:nvSpPr>
          <p:cNvPr id="14" name="Carré-couleur accent">
            <a:extLst>
              <a:ext uri="{FF2B5EF4-FFF2-40B4-BE49-F238E27FC236}">
                <a16:creationId xmlns:a16="http://schemas.microsoft.com/office/drawing/2014/main" id="{6192D5FE-8696-A449-A3DC-BBD1547FBFB5}"/>
              </a:ext>
            </a:extLst>
          </p:cNvPr>
          <p:cNvSpPr/>
          <p:nvPr userDrawn="1"/>
        </p:nvSpPr>
        <p:spPr>
          <a:xfrm>
            <a:off x="-71" y="4"/>
            <a:ext cx="2405668" cy="2405668"/>
          </a:xfrm>
          <a:prstGeom prst="rect">
            <a:avLst/>
          </a:prstGeom>
          <a:solidFill>
            <a:srgbClr val="0B113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97C0D32D-A960-9642-B2AF-B05E0DF9D808}"/>
              </a:ext>
            </a:extLst>
          </p:cNvPr>
          <p:cNvGrpSpPr/>
          <p:nvPr userDrawn="1"/>
        </p:nvGrpSpPr>
        <p:grpSpPr>
          <a:xfrm>
            <a:off x="-1217" y="5"/>
            <a:ext cx="1197339" cy="1200150"/>
            <a:chOff x="-1217" y="5"/>
            <a:chExt cx="1197339" cy="1200150"/>
          </a:xfrm>
        </p:grpSpPr>
        <p:sp>
          <p:nvSpPr>
            <p:cNvPr id="15" name="Carré-couleur accent">
              <a:extLst>
                <a:ext uri="{FF2B5EF4-FFF2-40B4-BE49-F238E27FC236}">
                  <a16:creationId xmlns:a16="http://schemas.microsoft.com/office/drawing/2014/main" id="{F6108F87-9649-CC4F-8D2F-339280BC39B2}"/>
                </a:ext>
              </a:extLst>
            </p:cNvPr>
            <p:cNvSpPr/>
            <p:nvPr userDrawn="1"/>
          </p:nvSpPr>
          <p:spPr>
            <a:xfrm>
              <a:off x="-1217" y="5"/>
              <a:ext cx="1197339" cy="1200150"/>
            </a:xfrm>
            <a:prstGeom prst="rect">
              <a:avLst/>
            </a:prstGeom>
            <a:solidFill>
              <a:srgbClr val="0057AC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16" name="Image 15">
              <a:extLst>
                <a:ext uri="{FF2B5EF4-FFF2-40B4-BE49-F238E27FC236}">
                  <a16:creationId xmlns:a16="http://schemas.microsoft.com/office/drawing/2014/main" id="{F7E33DC3-ACA3-DB4D-A870-6AE67648B19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4050" y="391200"/>
              <a:ext cx="1011240" cy="4129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1167592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98" userDrawn="1">
          <p15:clr>
            <a:srgbClr val="FBAE40"/>
          </p15:clr>
        </p15:guide>
        <p15:guide id="3" orient="horz" pos="2808" userDrawn="1">
          <p15:clr>
            <a:srgbClr val="FBAE40"/>
          </p15:clr>
        </p15:guide>
        <p15:guide id="4" pos="180" userDrawn="1">
          <p15:clr>
            <a:srgbClr val="FBAE40"/>
          </p15:clr>
        </p15:guide>
        <p15:guide id="5" orient="horz" pos="1188" userDrawn="1">
          <p15:clr>
            <a:srgbClr val="FBAE40"/>
          </p15:clr>
        </p15:guide>
        <p15:guide id="6" orient="horz" pos="1404" userDrawn="1">
          <p15:clr>
            <a:srgbClr val="FBAE40"/>
          </p15:clr>
        </p15:guide>
        <p15:guide id="7" orient="horz" pos="2556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/ Contenu - 1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8D7E75C-D130-FE43-A6BE-E6AE479A5644}"/>
              </a:ext>
            </a:extLst>
          </p:cNvPr>
          <p:cNvSpPr/>
          <p:nvPr userDrawn="1"/>
        </p:nvSpPr>
        <p:spPr>
          <a:xfrm>
            <a:off x="0" y="0"/>
            <a:ext cx="9144000" cy="1203598"/>
          </a:xfrm>
          <a:prstGeom prst="rect">
            <a:avLst/>
          </a:prstGeom>
          <a:solidFill>
            <a:srgbClr val="F2F2F2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" name="Titre 11">
            <a:extLst>
              <a:ext uri="{FF2B5EF4-FFF2-40B4-BE49-F238E27FC236}">
                <a16:creationId xmlns:a16="http://schemas.microsoft.com/office/drawing/2014/main" id="{083E2638-0907-4296-A837-AA3E16D5BF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330831"/>
            <a:ext cx="7886700" cy="80095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Insérer le titre ici</a:t>
            </a:r>
            <a:endParaRPr lang="fr-CA" dirty="0"/>
          </a:p>
        </p:txBody>
      </p:sp>
      <p:sp>
        <p:nvSpPr>
          <p:cNvPr id="9" name="Carré-couleur accent">
            <a:extLst>
              <a:ext uri="{FF2B5EF4-FFF2-40B4-BE49-F238E27FC236}">
                <a16:creationId xmlns:a16="http://schemas.microsoft.com/office/drawing/2014/main" id="{4A71971A-23FE-4748-A262-58A4325C6511}"/>
              </a:ext>
            </a:extLst>
          </p:cNvPr>
          <p:cNvSpPr/>
          <p:nvPr userDrawn="1"/>
        </p:nvSpPr>
        <p:spPr>
          <a:xfrm>
            <a:off x="3" y="1"/>
            <a:ext cx="632178" cy="632178"/>
          </a:xfrm>
          <a:prstGeom prst="rect">
            <a:avLst/>
          </a:prstGeom>
          <a:solidFill>
            <a:srgbClr val="0B113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D5AD24B-91AE-6C42-B8B9-7D75495F03A8}"/>
              </a:ext>
            </a:extLst>
          </p:cNvPr>
          <p:cNvSpPr/>
          <p:nvPr userDrawn="1"/>
        </p:nvSpPr>
        <p:spPr>
          <a:xfrm>
            <a:off x="2382" y="-780"/>
            <a:ext cx="468709" cy="464166"/>
          </a:xfrm>
          <a:prstGeom prst="rect">
            <a:avLst/>
          </a:prstGeom>
          <a:solidFill>
            <a:srgbClr val="006B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" name="Espace réservé du texte 2">
            <a:extLst>
              <a:ext uri="{FF2B5EF4-FFF2-40B4-BE49-F238E27FC236}">
                <a16:creationId xmlns:a16="http://schemas.microsoft.com/office/drawing/2014/main" id="{E1DB5020-C456-FF47-9CA1-60743929DA4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5800" y="1351982"/>
            <a:ext cx="7829550" cy="278434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spcAft>
                <a:spcPts val="900"/>
              </a:spcAft>
              <a:defRPr sz="2000"/>
            </a:lvl1pPr>
            <a:lvl2pPr marL="342900" marR="0" indent="-34290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+mj-lt"/>
              <a:buAutoNum type="arabicPeriod"/>
              <a:tabLst/>
              <a:defRPr sz="1600"/>
            </a:lvl2pPr>
            <a:lvl3pPr>
              <a:spcAft>
                <a:spcPts val="300"/>
              </a:spcAft>
              <a:defRPr sz="1400"/>
            </a:lvl3pPr>
            <a:lvl4pPr>
              <a:spcAft>
                <a:spcPts val="300"/>
              </a:spcAft>
              <a:defRPr/>
            </a:lvl4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Cliquez pour modifier le texte</a:t>
            </a:r>
          </a:p>
          <a:p>
            <a:pPr marL="342900" marR="0" lvl="1" indent="-34290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+mj-lt"/>
              <a:buAutoNum type="arabicPeriod"/>
              <a:tabLst/>
              <a:defRPr/>
            </a:pPr>
            <a:r>
              <a:rPr lang="fr-FR" dirty="0"/>
              <a:t>Cliquez pour modifier le texte</a:t>
            </a:r>
          </a:p>
          <a:p>
            <a:pPr marL="342900" marR="0" lvl="1" indent="-34290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+mj-lt"/>
              <a:buAutoNum type="arabicPeriod"/>
              <a:tabLst/>
              <a:defRPr/>
            </a:pPr>
            <a:r>
              <a:rPr lang="fr-FR" dirty="0"/>
              <a:t>Cliquez pour modifier le texte</a:t>
            </a:r>
          </a:p>
          <a:p>
            <a:pPr lvl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6355397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/ Contenu avec imag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09FE889C-CF54-D34A-8BAD-325C8E8E07B2}"/>
              </a:ext>
            </a:extLst>
          </p:cNvPr>
          <p:cNvSpPr/>
          <p:nvPr userDrawn="1"/>
        </p:nvSpPr>
        <p:spPr>
          <a:xfrm>
            <a:off x="0" y="0"/>
            <a:ext cx="9144000" cy="1203598"/>
          </a:xfrm>
          <a:prstGeom prst="rect">
            <a:avLst/>
          </a:prstGeom>
          <a:solidFill>
            <a:srgbClr val="F2F2F2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5" name="Titre 11">
            <a:extLst>
              <a:ext uri="{FF2B5EF4-FFF2-40B4-BE49-F238E27FC236}">
                <a16:creationId xmlns:a16="http://schemas.microsoft.com/office/drawing/2014/main" id="{20C8834C-4276-0B4F-94B5-99E7E48D22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330831"/>
            <a:ext cx="7886700" cy="80095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Insérer le titre ici</a:t>
            </a:r>
            <a:endParaRPr lang="fr-CA" dirty="0"/>
          </a:p>
        </p:txBody>
      </p:sp>
      <p:sp>
        <p:nvSpPr>
          <p:cNvPr id="16" name="Carré-couleur accent">
            <a:extLst>
              <a:ext uri="{FF2B5EF4-FFF2-40B4-BE49-F238E27FC236}">
                <a16:creationId xmlns:a16="http://schemas.microsoft.com/office/drawing/2014/main" id="{F344D3FE-C5C2-F446-9387-95460DE5691B}"/>
              </a:ext>
            </a:extLst>
          </p:cNvPr>
          <p:cNvSpPr/>
          <p:nvPr userDrawn="1"/>
        </p:nvSpPr>
        <p:spPr>
          <a:xfrm>
            <a:off x="3" y="1"/>
            <a:ext cx="632178" cy="632178"/>
          </a:xfrm>
          <a:prstGeom prst="rect">
            <a:avLst/>
          </a:prstGeom>
          <a:solidFill>
            <a:srgbClr val="0B113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64D62A9-16F5-C142-BA52-47A9F1A811EC}"/>
              </a:ext>
            </a:extLst>
          </p:cNvPr>
          <p:cNvSpPr/>
          <p:nvPr userDrawn="1"/>
        </p:nvSpPr>
        <p:spPr>
          <a:xfrm>
            <a:off x="2382" y="-780"/>
            <a:ext cx="468709" cy="464166"/>
          </a:xfrm>
          <a:prstGeom prst="rect">
            <a:avLst/>
          </a:prstGeom>
          <a:solidFill>
            <a:srgbClr val="006B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1" name="Espace réservé du texte 2">
            <a:extLst>
              <a:ext uri="{FF2B5EF4-FFF2-40B4-BE49-F238E27FC236}">
                <a16:creationId xmlns:a16="http://schemas.microsoft.com/office/drawing/2014/main" id="{8CAF16D6-1D92-F04C-AB45-6ED9C89AC1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351982"/>
            <a:ext cx="3794219" cy="278434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spcAft>
                <a:spcPts val="900"/>
              </a:spcAft>
              <a:defRPr/>
            </a:lvl1pPr>
            <a:lvl2pPr marL="172800" indent="-1728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 sz="1400">
                <a:solidFill>
                  <a:srgbClr val="4D4C4A"/>
                </a:solidFill>
              </a:defRPr>
            </a:lvl2pPr>
            <a:lvl3pPr>
              <a:lnSpc>
                <a:spcPct val="100000"/>
              </a:lnSpc>
              <a:spcAft>
                <a:spcPts val="300"/>
              </a:spcAft>
              <a:defRPr sz="1400">
                <a:solidFill>
                  <a:srgbClr val="4D4C4A"/>
                </a:solidFill>
              </a:defRPr>
            </a:lvl3pPr>
            <a:lvl4pPr>
              <a:lnSpc>
                <a:spcPct val="100000"/>
              </a:lnSpc>
              <a:spcAft>
                <a:spcPts val="300"/>
              </a:spcAft>
              <a:defRPr>
                <a:solidFill>
                  <a:srgbClr val="4D4C4A"/>
                </a:solidFill>
              </a:defRPr>
            </a:lvl4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7" name="Espace réservé du texte 2">
            <a:extLst>
              <a:ext uri="{FF2B5EF4-FFF2-40B4-BE49-F238E27FC236}">
                <a16:creationId xmlns:a16="http://schemas.microsoft.com/office/drawing/2014/main" id="{F940DAA4-9CC6-4040-87DD-BB6FCE5922C5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701855" y="1351982"/>
            <a:ext cx="3826243" cy="278434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spcAft>
                <a:spcPts val="900"/>
              </a:spcAft>
              <a:defRPr/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rgbClr val="4D4C4A"/>
                </a:solidFill>
              </a:defRPr>
            </a:lvl2pPr>
            <a:lvl3pPr marL="171450" indent="0">
              <a:spcAft>
                <a:spcPts val="300"/>
              </a:spcAft>
              <a:buNone/>
              <a:defRPr sz="1400"/>
            </a:lvl3pPr>
            <a:lvl4pPr marL="469106" indent="0">
              <a:spcAft>
                <a:spcPts val="300"/>
              </a:spcAft>
              <a:buNone/>
              <a:defRPr/>
            </a:lvl4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CA" dirty="0"/>
              <a:t>Le </a:t>
            </a:r>
            <a:r>
              <a:rPr lang="fr-CA" dirty="0" err="1"/>
              <a:t>lorem</a:t>
            </a:r>
            <a:r>
              <a:rPr lang="fr-CA" dirty="0"/>
              <a:t> </a:t>
            </a:r>
            <a:r>
              <a:rPr lang="fr-CA" dirty="0" err="1"/>
              <a:t>ipsum</a:t>
            </a:r>
            <a:r>
              <a:rPr lang="fr-CA" dirty="0"/>
              <a:t> est, en imprimerie, une suite de mots sans signification utilisée à titre provisoire pour calibrer une mise en page, le texte définitif venant remplacer le faux-texte dès qu'il est prêt ou que la mise en page est achevée.</a:t>
            </a:r>
          </a:p>
          <a:p>
            <a:pPr lvl="1"/>
            <a:r>
              <a:rPr lang="fr-CA" dirty="0"/>
              <a:t>Généralement, on utilise un texte en faux latin, le </a:t>
            </a:r>
            <a:r>
              <a:rPr lang="fr-CA" dirty="0" err="1"/>
              <a:t>Lorem</a:t>
            </a:r>
            <a:r>
              <a:rPr lang="fr-CA" dirty="0"/>
              <a:t> </a:t>
            </a:r>
            <a:r>
              <a:rPr lang="fr-CA" dirty="0" err="1"/>
              <a:t>ipsum</a:t>
            </a:r>
            <a:r>
              <a:rPr lang="fr-CA" dirty="0"/>
              <a:t> ou </a:t>
            </a:r>
            <a:r>
              <a:rPr lang="fr-CA" dirty="0" err="1"/>
              <a:t>Lipsum</a:t>
            </a:r>
            <a:r>
              <a:rPr lang="fr-CA" dirty="0"/>
              <a:t>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1821621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/ Sous-titre / Contenu - 1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e 12">
            <a:extLst>
              <a:ext uri="{FF2B5EF4-FFF2-40B4-BE49-F238E27FC236}">
                <a16:creationId xmlns:a16="http://schemas.microsoft.com/office/drawing/2014/main" id="{F571C924-4992-0843-804F-E089AF21F140}"/>
              </a:ext>
            </a:extLst>
          </p:cNvPr>
          <p:cNvGrpSpPr/>
          <p:nvPr userDrawn="1"/>
        </p:nvGrpSpPr>
        <p:grpSpPr>
          <a:xfrm>
            <a:off x="-1217" y="0"/>
            <a:ext cx="2572270" cy="2571045"/>
            <a:chOff x="-1217" y="0"/>
            <a:chExt cx="2572270" cy="2571045"/>
          </a:xfrm>
        </p:grpSpPr>
        <p:sp>
          <p:nvSpPr>
            <p:cNvPr id="14" name="Carré-couleur accent">
              <a:extLst>
                <a:ext uri="{FF2B5EF4-FFF2-40B4-BE49-F238E27FC236}">
                  <a16:creationId xmlns:a16="http://schemas.microsoft.com/office/drawing/2014/main" id="{85C3AF0A-B109-C64F-9FC2-1388F3BB4877}"/>
                </a:ext>
              </a:extLst>
            </p:cNvPr>
            <p:cNvSpPr/>
            <p:nvPr userDrawn="1"/>
          </p:nvSpPr>
          <p:spPr>
            <a:xfrm>
              <a:off x="8" y="0"/>
              <a:ext cx="2571045" cy="2571045"/>
            </a:xfrm>
            <a:prstGeom prst="rect">
              <a:avLst/>
            </a:prstGeom>
            <a:solidFill>
              <a:srgbClr val="0B113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" name="Carré-couleur accent">
              <a:extLst>
                <a:ext uri="{FF2B5EF4-FFF2-40B4-BE49-F238E27FC236}">
                  <a16:creationId xmlns:a16="http://schemas.microsoft.com/office/drawing/2014/main" id="{C3EB24AF-96E8-F248-9CD7-CFE7906853C4}"/>
                </a:ext>
              </a:extLst>
            </p:cNvPr>
            <p:cNvSpPr/>
            <p:nvPr userDrawn="1"/>
          </p:nvSpPr>
          <p:spPr>
            <a:xfrm>
              <a:off x="-1217" y="0"/>
              <a:ext cx="1881018" cy="1885433"/>
            </a:xfrm>
            <a:prstGeom prst="rect">
              <a:avLst/>
            </a:prstGeom>
            <a:solidFill>
              <a:srgbClr val="0057AC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16" name="Image 15">
              <a:extLst>
                <a:ext uri="{FF2B5EF4-FFF2-40B4-BE49-F238E27FC236}">
                  <a16:creationId xmlns:a16="http://schemas.microsoft.com/office/drawing/2014/main" id="{5A57A40B-B19F-E14B-ACDC-0999A748F53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52337" y="621414"/>
              <a:ext cx="1588656" cy="648802"/>
            </a:xfrm>
            <a:prstGeom prst="rect">
              <a:avLst/>
            </a:prstGeom>
          </p:spPr>
        </p:pic>
      </p:grpSp>
      <p:sp>
        <p:nvSpPr>
          <p:cNvPr id="18" name="Espace réservé du texte 2">
            <a:extLst>
              <a:ext uri="{FF2B5EF4-FFF2-40B4-BE49-F238E27FC236}">
                <a16:creationId xmlns:a16="http://schemas.microsoft.com/office/drawing/2014/main" id="{D77280AE-7B71-8742-ACCA-94D7635352F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668340" y="406897"/>
            <a:ext cx="4904927" cy="179625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spcAft>
                <a:spcPts val="900"/>
              </a:spcAft>
              <a:defRPr sz="3200" b="1">
                <a:solidFill>
                  <a:schemeClr val="accent1"/>
                </a:solidFill>
              </a:defRPr>
            </a:lvl1pPr>
            <a:lvl2pPr marL="172800" indent="-1728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 sz="1400">
                <a:solidFill>
                  <a:srgbClr val="4D4C4A"/>
                </a:solidFill>
              </a:defRPr>
            </a:lvl2pPr>
            <a:lvl3pPr>
              <a:lnSpc>
                <a:spcPct val="100000"/>
              </a:lnSpc>
              <a:spcAft>
                <a:spcPts val="300"/>
              </a:spcAft>
              <a:defRPr sz="1400">
                <a:solidFill>
                  <a:srgbClr val="4D4C4A"/>
                </a:solidFill>
              </a:defRPr>
            </a:lvl3pPr>
            <a:lvl4pPr>
              <a:lnSpc>
                <a:spcPct val="100000"/>
              </a:lnSpc>
              <a:spcAft>
                <a:spcPts val="300"/>
              </a:spcAft>
              <a:defRPr>
                <a:solidFill>
                  <a:srgbClr val="4D4C4A"/>
                </a:solidFill>
              </a:defRPr>
            </a:lvl4pPr>
          </a:lstStyle>
          <a:p>
            <a:pPr lvl="0"/>
            <a:r>
              <a:rPr lang="fr-FR" dirty="0"/>
              <a:t>Titre sur une, deux ou </a:t>
            </a:r>
            <a:br>
              <a:rPr lang="fr-FR" dirty="0"/>
            </a:br>
            <a:r>
              <a:rPr lang="fr-FR" dirty="0"/>
              <a:t>trois lignes</a:t>
            </a:r>
          </a:p>
        </p:txBody>
      </p:sp>
      <p:sp>
        <p:nvSpPr>
          <p:cNvPr id="8" name="Espace réservé du contenu 1">
            <a:extLst>
              <a:ext uri="{FF2B5EF4-FFF2-40B4-BE49-F238E27FC236}">
                <a16:creationId xmlns:a16="http://schemas.microsoft.com/office/drawing/2014/main" id="{138909CF-8B06-C44A-979E-3968F6686445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3668340" y="2374275"/>
            <a:ext cx="4904927" cy="154657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Titre secondaire</a:t>
            </a:r>
          </a:p>
        </p:txBody>
      </p:sp>
    </p:spTree>
    <p:extLst>
      <p:ext uri="{BB962C8B-B14F-4D97-AF65-F5344CB8AC3E}">
        <p14:creationId xmlns:p14="http://schemas.microsoft.com/office/powerpoint/2010/main" val="137452798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/ Contenu -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0C6A42B-149B-D540-BD23-90141F350BCE}"/>
              </a:ext>
            </a:extLst>
          </p:cNvPr>
          <p:cNvSpPr/>
          <p:nvPr userDrawn="1"/>
        </p:nvSpPr>
        <p:spPr>
          <a:xfrm>
            <a:off x="2018" y="0"/>
            <a:ext cx="3996266" cy="5145045"/>
          </a:xfrm>
          <a:prstGeom prst="rect">
            <a:avLst/>
          </a:prstGeom>
          <a:solidFill>
            <a:srgbClr val="0B11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1" name="Espace réservé pour une image  13">
            <a:extLst>
              <a:ext uri="{FF2B5EF4-FFF2-40B4-BE49-F238E27FC236}">
                <a16:creationId xmlns:a16="http://schemas.microsoft.com/office/drawing/2014/main" id="{5D1DA3EA-BA0F-6447-BDBB-C2D21A8182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96266" y="-1545"/>
            <a:ext cx="5147734" cy="5145045"/>
          </a:xfrm>
          <a:prstGeom prst="rect">
            <a:avLst/>
          </a:prstGeom>
        </p:spPr>
      </p:pic>
      <p:sp>
        <p:nvSpPr>
          <p:cNvPr id="13" name="Sous-titre 6">
            <a:extLst>
              <a:ext uri="{FF2B5EF4-FFF2-40B4-BE49-F238E27FC236}">
                <a16:creationId xmlns:a16="http://schemas.microsoft.com/office/drawing/2014/main" id="{E412511B-3D36-2B40-9303-C38FDEF3429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6216" y="3049937"/>
            <a:ext cx="2917049" cy="10295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CA" dirty="0"/>
              <a:t>Exemple de page intercalaire </a:t>
            </a:r>
            <a:br>
              <a:rPr lang="fr-CA" dirty="0"/>
            </a:br>
            <a:r>
              <a:rPr lang="fr-CA" dirty="0"/>
              <a:t>avec image et texte en blanc</a:t>
            </a:r>
          </a:p>
        </p:txBody>
      </p:sp>
      <p:sp>
        <p:nvSpPr>
          <p:cNvPr id="15" name="Titre 5">
            <a:extLst>
              <a:ext uri="{FF2B5EF4-FFF2-40B4-BE49-F238E27FC236}">
                <a16:creationId xmlns:a16="http://schemas.microsoft.com/office/drawing/2014/main" id="{B030C249-FC46-984F-A494-C191959C5A1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6216" y="482025"/>
            <a:ext cx="2917049" cy="204126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8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fr-CA" dirty="0"/>
              <a:t>Titre </a:t>
            </a:r>
            <a:br>
              <a:rPr lang="fr-CA" dirty="0"/>
            </a:br>
            <a:r>
              <a:rPr lang="fr-CA" dirty="0"/>
              <a:t>de la </a:t>
            </a:r>
            <a:br>
              <a:rPr lang="fr-CA" dirty="0"/>
            </a:br>
            <a:r>
              <a:rPr lang="fr-CA" dirty="0"/>
              <a:t>section</a:t>
            </a:r>
          </a:p>
        </p:txBody>
      </p:sp>
      <p:sp>
        <p:nvSpPr>
          <p:cNvPr id="16" name="Forme libre : Carré couleur accent">
            <a:extLst>
              <a:ext uri="{FF2B5EF4-FFF2-40B4-BE49-F238E27FC236}">
                <a16:creationId xmlns:a16="http://schemas.microsoft.com/office/drawing/2014/main" id="{FB17D024-4C38-D04E-ADEA-C4567C21FFC2}"/>
              </a:ext>
            </a:extLst>
          </p:cNvPr>
          <p:cNvSpPr>
            <a:spLocks noChangeAspect="1"/>
          </p:cNvSpPr>
          <p:nvPr userDrawn="1"/>
        </p:nvSpPr>
        <p:spPr>
          <a:xfrm>
            <a:off x="7454660" y="3457366"/>
            <a:ext cx="1689340" cy="1689340"/>
          </a:xfrm>
          <a:custGeom>
            <a:avLst/>
            <a:gdLst>
              <a:gd name="connsiteX0" fmla="*/ 0 w 5995851"/>
              <a:gd name="connsiteY0" fmla="*/ 0 h 5995851"/>
              <a:gd name="connsiteX1" fmla="*/ 5995851 w 5995851"/>
              <a:gd name="connsiteY1" fmla="*/ 0 h 5995851"/>
              <a:gd name="connsiteX2" fmla="*/ 5995851 w 5995851"/>
              <a:gd name="connsiteY2" fmla="*/ 2566851 h 5995851"/>
              <a:gd name="connsiteX3" fmla="*/ 2566851 w 5995851"/>
              <a:gd name="connsiteY3" fmla="*/ 2566851 h 5995851"/>
              <a:gd name="connsiteX4" fmla="*/ 2566851 w 5995851"/>
              <a:gd name="connsiteY4" fmla="*/ 5995851 h 5995851"/>
              <a:gd name="connsiteX5" fmla="*/ 0 w 5995851"/>
              <a:gd name="connsiteY5" fmla="*/ 5995851 h 5995851"/>
              <a:gd name="connsiteX6" fmla="*/ 0 w 5995851"/>
              <a:gd name="connsiteY6" fmla="*/ 0 h 5995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5851" h="5995851">
                <a:moveTo>
                  <a:pt x="0" y="0"/>
                </a:moveTo>
                <a:lnTo>
                  <a:pt x="5995851" y="0"/>
                </a:lnTo>
                <a:lnTo>
                  <a:pt x="5995851" y="2566851"/>
                </a:lnTo>
                <a:lnTo>
                  <a:pt x="2566851" y="2566851"/>
                </a:lnTo>
                <a:lnTo>
                  <a:pt x="2566851" y="5995851"/>
                </a:lnTo>
                <a:lnTo>
                  <a:pt x="0" y="599585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5280869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3" orient="horz" pos="1620" userDrawn="1">
          <p15:clr>
            <a:srgbClr val="FBAE40"/>
          </p15:clr>
        </p15:guide>
        <p15:guide id="4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Logo-UdeM-monde-bleu" hidden="1">
            <a:extLst>
              <a:ext uri="{FF2B5EF4-FFF2-40B4-BE49-F238E27FC236}">
                <a16:creationId xmlns:a16="http://schemas.microsoft.com/office/drawing/2014/main" id="{71B770D3-7BA6-488D-BC30-D4C9BAAA77E8}"/>
              </a:ext>
            </a:extLst>
          </p:cNvPr>
          <p:cNvPicPr>
            <a:picLocks noChangeAspect="1"/>
          </p:cNvPicPr>
          <p:nvPr userDrawn="1"/>
        </p:nvPicPr>
        <p:blipFill>
          <a:blip r:embed="rId2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6739" y="4706493"/>
            <a:ext cx="1182668" cy="241228"/>
          </a:xfrm>
          <a:prstGeom prst="rect">
            <a:avLst/>
          </a:prstGeom>
        </p:spPr>
      </p:pic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F1ECE12-156E-45E2-9EAE-B18A804519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1714500"/>
            <a:ext cx="7829550" cy="278434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603C7645-29DD-42F2-BAAC-F6364A881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30831"/>
            <a:ext cx="7886700" cy="80095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dirty="0"/>
              <a:t>Insérez le Titre ici</a:t>
            </a:r>
            <a:br>
              <a:rPr lang="fr-FR" dirty="0"/>
            </a:br>
            <a:r>
              <a:rPr lang="fr-FR" dirty="0"/>
              <a:t>sur une ou deux lignes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544126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61" r:id="rId2"/>
    <p:sldLayoutId id="2147483747" r:id="rId3"/>
    <p:sldLayoutId id="2147483748" r:id="rId4"/>
    <p:sldLayoutId id="2147483749" r:id="rId5"/>
    <p:sldLayoutId id="2147483734" r:id="rId6"/>
    <p:sldLayoutId id="2147483735" r:id="rId7"/>
    <p:sldLayoutId id="2147483738" r:id="rId8"/>
    <p:sldLayoutId id="2147483737" r:id="rId9"/>
    <p:sldLayoutId id="2147483742" r:id="rId10"/>
    <p:sldLayoutId id="2147483740" r:id="rId11"/>
    <p:sldLayoutId id="2147483741" r:id="rId12"/>
    <p:sldLayoutId id="2147483757" r:id="rId13"/>
    <p:sldLayoutId id="2147483760" r:id="rId14"/>
    <p:sldLayoutId id="2147483764" r:id="rId15"/>
    <p:sldLayoutId id="2147483750" r:id="rId16"/>
    <p:sldLayoutId id="2147483751" r:id="rId17"/>
    <p:sldLayoutId id="2147483752" r:id="rId18"/>
    <p:sldLayoutId id="2147483754" r:id="rId19"/>
    <p:sldLayoutId id="2147483755" r:id="rId20"/>
    <p:sldLayoutId id="2147483756" r:id="rId21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18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171450" indent="-171450" algn="l" defTabSz="6858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lang="fr-FR" sz="1600" kern="1200" dirty="0">
          <a:solidFill>
            <a:srgbClr val="4D4C4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342900" indent="-171450" algn="l" defTabSz="6858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accent2"/>
        </a:buClr>
        <a:buSzPct val="100000"/>
        <a:buFont typeface="Arial" panose="020B0604020202020204" pitchFamily="34" charset="0"/>
        <a:buChar char="•"/>
        <a:defRPr sz="1600" kern="1200">
          <a:solidFill>
            <a:srgbClr val="4D4C4A"/>
          </a:solidFill>
          <a:latin typeface="+mn-lt"/>
          <a:ea typeface="+mn-ea"/>
          <a:cs typeface="+mn-cs"/>
        </a:defRPr>
      </a:lvl3pPr>
      <a:lvl4pPr marL="640556" indent="-171450" algn="l" defTabSz="6858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accent6">
            <a:lumMod val="75000"/>
            <a:lumOff val="25000"/>
          </a:schemeClr>
        </a:buClr>
        <a:buSzPct val="100000"/>
        <a:buFont typeface="Arial" panose="020B0604020202020204" pitchFamily="34" charset="0"/>
        <a:buChar char="•"/>
        <a:defRPr sz="1400" kern="1200">
          <a:solidFill>
            <a:srgbClr val="4D4C4A"/>
          </a:solidFill>
          <a:latin typeface="+mn-lt"/>
          <a:ea typeface="+mn-ea"/>
          <a:cs typeface="+mn-cs"/>
        </a:defRPr>
      </a:lvl4pPr>
      <a:lvl5pPr marL="0" indent="0" algn="l" defTabSz="685800" rtl="0" eaLnBrk="1" latinLnBrk="0" hangingPunct="1">
        <a:lnSpc>
          <a:spcPct val="100000"/>
        </a:lnSpc>
        <a:spcBef>
          <a:spcPts val="0"/>
        </a:spcBef>
        <a:spcAft>
          <a:spcPts val="1350"/>
        </a:spcAft>
        <a:buFont typeface="Arial" panose="020B0604020202020204" pitchFamily="34" charset="0"/>
        <a:buNone/>
        <a:defRPr lang="fr-CA" sz="1800" b="1" kern="1200" dirty="0">
          <a:solidFill>
            <a:schemeClr val="accent4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5" Type="http://schemas.openxmlformats.org/officeDocument/2006/relationships/image" Target="../media/image14.png"/><Relationship Id="rId4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29.xml"/><Relationship Id="rId1" Type="http://schemas.openxmlformats.org/officeDocument/2006/relationships/tags" Target="../tags/tag2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4" Type="http://schemas.openxmlformats.org/officeDocument/2006/relationships/hyperlink" Target="https://udemontreal.sharepoint.com/sites/RH/Documents/Conventions%20collectives/Convention_collective_SCCCUM.pdf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mailto:pharmdevmed@umontreal.ca" TargetMode="External"/><Relationship Id="rId3" Type="http://schemas.openxmlformats.org/officeDocument/2006/relationships/tags" Target="../tags/tag34.xml"/><Relationship Id="rId7" Type="http://schemas.openxmlformats.org/officeDocument/2006/relationships/hyperlink" Target="mailto:qep-info@pharm.umontreal.ca" TargetMode="Externa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hyperlink" Target="mailto:Christiane.poirier@umontreal.ca" TargetMode="External"/><Relationship Id="rId5" Type="http://schemas.openxmlformats.org/officeDocument/2006/relationships/hyperlink" Target="mailto:pharmd-info@pharm.umontreal.ca" TargetMode="External"/><Relationship Id="rId4" Type="http://schemas.openxmlformats.org/officeDocument/2006/relationships/slideLayout" Target="../slideLayouts/slideLayout7.xml"/><Relationship Id="rId9" Type="http://schemas.openxmlformats.org/officeDocument/2006/relationships/hyperlink" Target="mailto:ilda.lopes@umontreal.ca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hyperlink" Target="mailto:sabine.demosthenes@umontreal.ca" TargetMode="External"/><Relationship Id="rId5" Type="http://schemas.openxmlformats.org/officeDocument/2006/relationships/hyperlink" Target="mailto:soutien-enseignement@pharm.umontreal.ca" TargetMode="External"/><Relationship Id="rId4" Type="http://schemas.openxmlformats.org/officeDocument/2006/relationships/hyperlink" Target="mailto:ccours@pharm.umontreal.ca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tags" Target="../tags/tag3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7" Type="http://schemas.openxmlformats.org/officeDocument/2006/relationships/image" Target="../media/image11.jpe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hyperlink" Target="https://ti.umontreal.ca/fileadmin/ti/documents/Guides_services_informatiques/GuideServicesInformatiquesCHC.pdf" TargetMode="Externa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5" Type="http://schemas.openxmlformats.org/officeDocument/2006/relationships/hyperlink" Target="https://studium.umontreal.ca/my.policy" TargetMode="External"/><Relationship Id="rId4" Type="http://schemas.openxmlformats.org/officeDocument/2006/relationships/hyperlink" Target="https://www.synchro.umontreal.ca/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tags" Target="../tags/tag12.xml"/><Relationship Id="rId7" Type="http://schemas.openxmlformats.org/officeDocument/2006/relationships/image" Target="../media/image12.jpe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slideLayout" Target="../slideLayouts/slideLayout15.xml"/><Relationship Id="rId5" Type="http://schemas.openxmlformats.org/officeDocument/2006/relationships/tags" Target="../tags/tag14.xml"/><Relationship Id="rId4" Type="http://schemas.openxmlformats.org/officeDocument/2006/relationships/tags" Target="../tags/tag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5" Type="http://schemas.openxmlformats.org/officeDocument/2006/relationships/hyperlink" Target="https://soutien-studium.refined.site/" TargetMode="External"/><Relationship Id="rId4" Type="http://schemas.openxmlformats.org/officeDocument/2006/relationships/hyperlink" Target="mailto:andre.martel.1@umontreal.ca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4" Type="http://schemas.openxmlformats.org/officeDocument/2006/relationships/hyperlink" Target="mailto:sabine.demosthenes@umontreal.ca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22.xml"/><Relationship Id="rId1" Type="http://schemas.openxmlformats.org/officeDocument/2006/relationships/tags" Target="../tags/tag2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24.xml"/><Relationship Id="rId1" Type="http://schemas.openxmlformats.org/officeDocument/2006/relationships/tags" Target="../tags/tag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8EDACE24-59B5-8D41-93CF-BA9F8922F492}"/>
              </a:ext>
            </a:extLst>
          </p:cNvPr>
          <p:cNvSpPr>
            <a:spLocks noGrp="1"/>
          </p:cNvSpPr>
          <p:nvPr>
            <p:ph sz="half" idx="10"/>
            <p:custDataLst>
              <p:tags r:id="rId1"/>
            </p:custDataLst>
          </p:nvPr>
        </p:nvSpPr>
        <p:spPr>
          <a:xfrm>
            <a:off x="4879594" y="336149"/>
            <a:ext cx="4035546" cy="1546578"/>
          </a:xfrm>
        </p:spPr>
        <p:txBody>
          <a:bodyPr/>
          <a:lstStyle/>
          <a:p>
            <a:endParaRPr lang="fr-FR" dirty="0"/>
          </a:p>
          <a:p>
            <a:r>
              <a:rPr lang="fr-FR" dirty="0"/>
              <a:t>Séance d’information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F417B83-66BB-BD47-9085-864F6AFB1466}"/>
              </a:ext>
            </a:extLst>
          </p:cNvPr>
          <p:cNvSpPr>
            <a:spLocks noGrp="1"/>
          </p:cNvSpPr>
          <p:nvPr>
            <p:ph sz="half" idx="2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dirty="0"/>
              <a:t>Mylène Héroux</a:t>
            </a:r>
          </a:p>
          <a:p>
            <a:r>
              <a:rPr lang="fr-FR" dirty="0"/>
              <a:t>Directrice des études et de la planification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1D48C9A-CC5F-A14B-A7B8-CC0D49C2956F}"/>
              </a:ext>
            </a:extLst>
          </p:cNvPr>
          <p:cNvSpPr>
            <a:spLocks noGrp="1"/>
          </p:cNvSpPr>
          <p:nvPr>
            <p:ph sz="half" idx="1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fr-FR" dirty="0"/>
              <a:t>Faculté de pharmacie</a:t>
            </a:r>
          </a:p>
        </p:txBody>
      </p:sp>
    </p:spTree>
    <p:extLst>
      <p:ext uri="{BB962C8B-B14F-4D97-AF65-F5344CB8AC3E}">
        <p14:creationId xmlns:p14="http://schemas.microsoft.com/office/powerpoint/2010/main" val="12968414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6097BB8-67B4-4B08-9A27-9B8557354CA6}"/>
              </a:ext>
            </a:extLst>
          </p:cNvPr>
          <p:cNvSpPr>
            <a:spLocks noGrp="1"/>
          </p:cNvSpPr>
          <p:nvPr>
            <p:ph sz="quarter" idx="4294967295"/>
            <p:custDataLst>
              <p:tags r:id="rId1"/>
            </p:custDataLst>
          </p:nvPr>
        </p:nvSpPr>
        <p:spPr>
          <a:xfrm>
            <a:off x="685799" y="1232645"/>
            <a:ext cx="8030817" cy="358002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fr-CA" sz="1400" dirty="0">
                <a:solidFill>
                  <a:schemeClr val="tx1"/>
                </a:solidFill>
              </a:rPr>
              <a:t>Les responsables de cours sont éligibles à un soutien si le temps de correction excède une charge normale de correction selon les barèmes du rapport de reconnaissance de la charge (chaque heure de prestation d’un cours magistral correspond à une heure de correction; un cours de 1 crédit correspond à 15 heures de correction.</a:t>
            </a:r>
          </a:p>
          <a:p>
            <a:r>
              <a:rPr lang="fr-CA" sz="1400" dirty="0">
                <a:solidFill>
                  <a:schemeClr val="tx1"/>
                </a:solidFill>
              </a:rPr>
              <a:t>Formulaire pour demande de correction: en annexe du Guide de chargé (e) de cours.</a:t>
            </a:r>
          </a:p>
          <a:p>
            <a:endParaRPr lang="fr-CA" sz="1400" dirty="0">
              <a:solidFill>
                <a:schemeClr val="tx1"/>
              </a:solidFill>
            </a:endParaRPr>
          </a:p>
          <a:p>
            <a:endParaRPr lang="fr-CA" sz="1400" dirty="0">
              <a:solidFill>
                <a:schemeClr val="tx1"/>
              </a:solidFill>
            </a:endParaRPr>
          </a:p>
          <a:p>
            <a:endParaRPr lang="fr-CA" sz="1400" dirty="0">
              <a:solidFill>
                <a:schemeClr val="tx1"/>
              </a:solidFill>
            </a:endParaRPr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AF61F166-BB85-4CB9-8E33-3AF51005E2E9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CA" dirty="0"/>
              <a:t>Aide à l’enseignement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6044FCD8-6121-48FC-B733-E737046E81F1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685799" y="2458504"/>
            <a:ext cx="7403826" cy="2455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0051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6097BB8-67B4-4B08-9A27-9B8557354CA6}"/>
              </a:ext>
            </a:extLst>
          </p:cNvPr>
          <p:cNvSpPr>
            <a:spLocks noGrp="1"/>
          </p:cNvSpPr>
          <p:nvPr>
            <p:ph sz="quarter" idx="4294967295"/>
            <p:custDataLst>
              <p:tags r:id="rId1"/>
            </p:custDataLst>
          </p:nvPr>
        </p:nvSpPr>
        <p:spPr>
          <a:xfrm>
            <a:off x="685799" y="1232645"/>
            <a:ext cx="8030817" cy="3580024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fr-CA" sz="1400" dirty="0">
              <a:solidFill>
                <a:schemeClr val="tx1"/>
              </a:solidFill>
            </a:endParaRPr>
          </a:p>
          <a:p>
            <a:r>
              <a:rPr lang="fr-CA" sz="1400" dirty="0">
                <a:solidFill>
                  <a:schemeClr val="tx1"/>
                </a:solidFill>
              </a:rPr>
              <a:t>L’appréciation de l’enseignement se conduit en ligne sur le site de la plateforme Omnivox. Vous recevrez une notification par courriel lorsque l’évaluation sera disponible à la clientèle étudiante.</a:t>
            </a:r>
          </a:p>
          <a:p>
            <a:r>
              <a:rPr lang="fr-CA" sz="1400" dirty="0">
                <a:solidFill>
                  <a:schemeClr val="tx1"/>
                </a:solidFill>
              </a:rPr>
              <a:t>Critères pour être admissible à l’appréciation de l’enseignement: 9 heures d’enseignement pour le cours donné.</a:t>
            </a:r>
          </a:p>
          <a:p>
            <a:r>
              <a:rPr lang="fr-CA" sz="1400" dirty="0">
                <a:solidFill>
                  <a:schemeClr val="tx1"/>
                </a:solidFill>
              </a:rPr>
              <a:t>Nous vous demandons de réserver une durée de 10 à 15 minutes d’une séance de votre cours afin de permettre à la clientèle étudiante de procéder à l’appréciation de l’enseignement et ainsi maximiser les chances d’avoir un taux de réponse élevé.</a:t>
            </a:r>
          </a:p>
          <a:p>
            <a:r>
              <a:rPr lang="fr-CA" sz="1400" dirty="0">
                <a:solidFill>
                  <a:schemeClr val="tx1"/>
                </a:solidFill>
              </a:rPr>
              <a:t>Ce temps réservé devra être indiqué dans votre plan de cours.</a:t>
            </a:r>
          </a:p>
          <a:p>
            <a:r>
              <a:rPr lang="fr-CA" sz="1400" dirty="0">
                <a:solidFill>
                  <a:schemeClr val="tx1"/>
                </a:solidFill>
              </a:rPr>
              <a:t>Vous recevrez les résultats de l’appréciation par courriel après la fin du trimestre.</a:t>
            </a:r>
          </a:p>
          <a:p>
            <a:endParaRPr lang="fr-CA" sz="1400" dirty="0">
              <a:solidFill>
                <a:schemeClr val="tx1"/>
              </a:solidFill>
            </a:endParaRPr>
          </a:p>
          <a:p>
            <a:endParaRPr lang="fr-CA" sz="1400" dirty="0">
              <a:solidFill>
                <a:schemeClr val="tx1"/>
              </a:solidFill>
            </a:endParaRPr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AF61F166-BB85-4CB9-8E33-3AF51005E2E9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CA" dirty="0"/>
              <a:t>Appréciation de l’enseignement</a:t>
            </a:r>
          </a:p>
        </p:txBody>
      </p:sp>
    </p:spTree>
    <p:extLst>
      <p:ext uri="{BB962C8B-B14F-4D97-AF65-F5344CB8AC3E}">
        <p14:creationId xmlns:p14="http://schemas.microsoft.com/office/powerpoint/2010/main" val="26449633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6097BB8-67B4-4B08-9A27-9B8557354CA6}"/>
              </a:ext>
            </a:extLst>
          </p:cNvPr>
          <p:cNvSpPr>
            <a:spLocks noGrp="1"/>
          </p:cNvSpPr>
          <p:nvPr>
            <p:ph sz="quarter" idx="4294967295"/>
            <p:custDataLst>
              <p:tags r:id="rId1"/>
            </p:custDataLst>
          </p:nvPr>
        </p:nvSpPr>
        <p:spPr>
          <a:xfrm>
            <a:off x="685799" y="1232645"/>
            <a:ext cx="8030817" cy="3580024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fr-CA" sz="1400" dirty="0">
              <a:solidFill>
                <a:schemeClr val="tx1"/>
              </a:solidFill>
            </a:endParaRPr>
          </a:p>
          <a:p>
            <a:r>
              <a:rPr lang="fr-CA" sz="1400" b="1" dirty="0">
                <a:solidFill>
                  <a:schemeClr val="tx1"/>
                </a:solidFill>
              </a:rPr>
              <a:t>Trousse d’accueil pour les nouveaux membres du personnel</a:t>
            </a:r>
          </a:p>
          <a:p>
            <a:r>
              <a:rPr lang="fr-CA" sz="1400" dirty="0" err="1">
                <a:solidFill>
                  <a:schemeClr val="tx1"/>
                </a:solidFill>
              </a:rPr>
              <a:t>MonUdeM</a:t>
            </a:r>
            <a:r>
              <a:rPr lang="fr-CA" sz="1400" dirty="0">
                <a:solidFill>
                  <a:schemeClr val="tx1"/>
                </a:solidFill>
              </a:rPr>
              <a:t> – trousse d’accueil pour </a:t>
            </a:r>
            <a:r>
              <a:rPr lang="fr-CA" sz="1400">
                <a:solidFill>
                  <a:schemeClr val="tx1"/>
                </a:solidFill>
              </a:rPr>
              <a:t>les recrues</a:t>
            </a:r>
            <a:endParaRPr lang="fr-CA" sz="1400" dirty="0">
              <a:solidFill>
                <a:schemeClr val="tx1"/>
              </a:solidFill>
            </a:endParaRPr>
          </a:p>
          <a:p>
            <a:r>
              <a:rPr lang="fr-CA" sz="1400" b="1" dirty="0">
                <a:solidFill>
                  <a:schemeClr val="tx1"/>
                </a:solidFill>
              </a:rPr>
              <a:t>Votre convention collective</a:t>
            </a:r>
          </a:p>
          <a:p>
            <a:r>
              <a:rPr lang="fr-CA" sz="1400" dirty="0">
                <a:solidFill>
                  <a:schemeClr val="tx1"/>
                </a:solidFill>
                <a:hlinkClick r:id="rId4"/>
              </a:rPr>
              <a:t>https://udemontreal.sharepoint.com/sites/RH/Documents/Conventions%20collectives/Convention_collective_SCCCUM.pdf</a:t>
            </a:r>
            <a:endParaRPr lang="fr-CA" sz="1400" dirty="0">
              <a:solidFill>
                <a:schemeClr val="tx1"/>
              </a:solidFill>
            </a:endParaRPr>
          </a:p>
          <a:p>
            <a:endParaRPr lang="fr-CA" sz="1400" dirty="0">
              <a:solidFill>
                <a:schemeClr val="tx1"/>
              </a:solidFill>
            </a:endParaRPr>
          </a:p>
          <a:p>
            <a:endParaRPr lang="fr-CA" sz="1400" dirty="0">
              <a:solidFill>
                <a:schemeClr val="tx1"/>
              </a:solidFill>
            </a:endParaRPr>
          </a:p>
          <a:p>
            <a:endParaRPr lang="fr-CA" sz="1400" dirty="0">
              <a:solidFill>
                <a:schemeClr val="tx1"/>
              </a:solidFill>
            </a:endParaRPr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AF61F166-BB85-4CB9-8E33-3AF51005E2E9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CA" dirty="0"/>
              <a:t>Conditions de travail, avantages sociaux et autres informations</a:t>
            </a:r>
          </a:p>
        </p:txBody>
      </p:sp>
    </p:spTree>
    <p:extLst>
      <p:ext uri="{BB962C8B-B14F-4D97-AF65-F5344CB8AC3E}">
        <p14:creationId xmlns:p14="http://schemas.microsoft.com/office/powerpoint/2010/main" val="9569430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0C70FB9-2B6C-462F-8509-16EF1BDF6359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/>
              <a:t>Coordonnées pour joindre les TGDE des programmes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6778249-36FE-486F-B931-C86C19EEBD7C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CA" dirty="0" err="1"/>
              <a:t>PharmD</a:t>
            </a:r>
            <a:endParaRPr lang="fr-CA" dirty="0"/>
          </a:p>
          <a:p>
            <a:r>
              <a:rPr lang="fr-CA" sz="1500" dirty="0">
                <a:solidFill>
                  <a:schemeClr val="tx1"/>
                </a:solidFill>
              </a:rPr>
              <a:t>Manuel Sanchez</a:t>
            </a:r>
          </a:p>
          <a:p>
            <a:r>
              <a:rPr lang="fr-CA" dirty="0">
                <a:hlinkClick r:id="rId5"/>
              </a:rPr>
              <a:t>pharmd-info@pharm.umontreal.ca</a:t>
            </a:r>
            <a:endParaRPr lang="fr-CA" dirty="0"/>
          </a:p>
          <a:p>
            <a:r>
              <a:rPr lang="fr-CA" dirty="0"/>
              <a:t>BSBP</a:t>
            </a:r>
          </a:p>
          <a:p>
            <a:r>
              <a:rPr lang="fr-CA" sz="1500" dirty="0">
                <a:solidFill>
                  <a:schemeClr val="tx1"/>
                </a:solidFill>
              </a:rPr>
              <a:t>Christiane Poirier</a:t>
            </a:r>
          </a:p>
          <a:p>
            <a:r>
              <a:rPr lang="fr-CA" dirty="0">
                <a:hlinkClick r:id="rId6"/>
              </a:rPr>
              <a:t>Christiane.poirier@umontreal.ca</a:t>
            </a:r>
            <a:endParaRPr lang="fr-CA" dirty="0"/>
          </a:p>
          <a:p>
            <a:r>
              <a:rPr lang="fr-CA" dirty="0" err="1"/>
              <a:t>QeP</a:t>
            </a:r>
            <a:endParaRPr lang="fr-CA" dirty="0"/>
          </a:p>
          <a:p>
            <a:r>
              <a:rPr lang="fr-CA" sz="1500" dirty="0">
                <a:solidFill>
                  <a:schemeClr val="tx1"/>
                </a:solidFill>
              </a:rPr>
              <a:t>Nathalie Côté</a:t>
            </a:r>
          </a:p>
          <a:p>
            <a:r>
              <a:rPr lang="fr-CA" u="sng" dirty="0">
                <a:hlinkClick r:id="rId7"/>
              </a:rPr>
              <a:t>qep-info@pharm.umontreal.ca</a:t>
            </a:r>
            <a:endParaRPr lang="fr-CA" dirty="0"/>
          </a:p>
          <a:p>
            <a:endParaRPr lang="fr-CA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CF22CFE-6EE3-47B2-AADA-60F6DFE0193E}"/>
              </a:ext>
            </a:extLst>
          </p:cNvPr>
          <p:cNvSpPr>
            <a:spLocks noGrp="1"/>
          </p:cNvSpPr>
          <p:nvPr>
            <p:ph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fr-CA" dirty="0"/>
              <a:t>DESS</a:t>
            </a:r>
          </a:p>
          <a:p>
            <a:r>
              <a:rPr lang="fr-CA" sz="1400" dirty="0">
                <a:solidFill>
                  <a:schemeClr val="tx1"/>
                </a:solidFill>
              </a:rPr>
              <a:t>Catherine Buisson</a:t>
            </a:r>
          </a:p>
          <a:p>
            <a:r>
              <a:rPr lang="fr-CA" dirty="0">
                <a:hlinkClick r:id="rId8"/>
              </a:rPr>
              <a:t>pharmdevmed@umontreal.ca</a:t>
            </a:r>
            <a:endParaRPr lang="fr-CA" dirty="0"/>
          </a:p>
          <a:p>
            <a:r>
              <a:rPr lang="fr-CA" dirty="0"/>
              <a:t>PPP</a:t>
            </a:r>
          </a:p>
          <a:p>
            <a:r>
              <a:rPr lang="fr-CA" sz="1400" dirty="0">
                <a:solidFill>
                  <a:schemeClr val="tx1"/>
                </a:solidFill>
              </a:rPr>
              <a:t>Ilda Lopes</a:t>
            </a:r>
          </a:p>
          <a:p>
            <a:r>
              <a:rPr lang="fr-CA" dirty="0">
                <a:hlinkClick r:id="rId9"/>
              </a:rPr>
              <a:t>ilda.lopes@umontreal.ca</a:t>
            </a:r>
            <a:endParaRPr lang="fr-CA" dirty="0"/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0197482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6097BB8-67B4-4B08-9A27-9B8557354CA6}"/>
              </a:ext>
            </a:extLst>
          </p:cNvPr>
          <p:cNvSpPr>
            <a:spLocks noGrp="1"/>
          </p:cNvSpPr>
          <p:nvPr>
            <p:ph sz="quarter" idx="4294967295"/>
            <p:custDataLst>
              <p:tags r:id="rId1"/>
            </p:custDataLst>
          </p:nvPr>
        </p:nvSpPr>
        <p:spPr>
          <a:xfrm>
            <a:off x="685799" y="1232645"/>
            <a:ext cx="8030817" cy="3580024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fr-CA" sz="1400" b="1" dirty="0">
              <a:solidFill>
                <a:schemeClr val="tx1"/>
              </a:solidFill>
            </a:endParaRPr>
          </a:p>
          <a:p>
            <a:r>
              <a:rPr lang="fr-CA" sz="1400" b="1" dirty="0">
                <a:solidFill>
                  <a:schemeClr val="tx1"/>
                </a:solidFill>
              </a:rPr>
              <a:t>Convention collectives et toutes questions administratives (contrat, paie, </a:t>
            </a:r>
            <a:r>
              <a:rPr lang="fr-CA" sz="1400" b="1" dirty="0" err="1">
                <a:solidFill>
                  <a:schemeClr val="tx1"/>
                </a:solidFill>
              </a:rPr>
              <a:t>etc</a:t>
            </a:r>
            <a:r>
              <a:rPr lang="fr-CA" sz="1400" b="1" dirty="0">
                <a:solidFill>
                  <a:schemeClr val="tx1"/>
                </a:solidFill>
              </a:rPr>
              <a:t>)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fr-CA" sz="1400" dirty="0">
                <a:solidFill>
                  <a:schemeClr val="tx1"/>
                </a:solidFill>
              </a:rPr>
              <a:t>Michèle Béland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fr-CA" sz="1400" dirty="0">
                <a:solidFill>
                  <a:schemeClr val="tx1"/>
                </a:solidFill>
                <a:hlinkClick r:id="rId4"/>
              </a:rPr>
              <a:t>ccours@pharm.umontreal.ca</a:t>
            </a:r>
            <a:endParaRPr lang="fr-CA" sz="14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fr-CA" sz="1400" dirty="0">
              <a:solidFill>
                <a:schemeClr val="tx1"/>
              </a:solidFill>
            </a:endParaRPr>
          </a:p>
          <a:p>
            <a:r>
              <a:rPr lang="fr-CA" sz="1400" b="1" dirty="0">
                <a:solidFill>
                  <a:schemeClr val="tx1"/>
                </a:solidFill>
              </a:rPr>
              <a:t>Aide à l’enseignement (besoins en enseignement)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fr-CA" sz="1400" dirty="0">
                <a:solidFill>
                  <a:schemeClr val="tx1"/>
                </a:solidFill>
              </a:rPr>
              <a:t>Michèle Béland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fr-CA" sz="1400" dirty="0">
                <a:solidFill>
                  <a:schemeClr val="tx1"/>
                </a:solidFill>
                <a:hlinkClick r:id="rId5"/>
              </a:rPr>
              <a:t>soutien-enseignement@pharm.umontreal.ca</a:t>
            </a:r>
            <a:endParaRPr lang="fr-CA" sz="14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fr-CA" sz="1400" dirty="0">
              <a:solidFill>
                <a:schemeClr val="tx1"/>
              </a:solidFill>
            </a:endParaRPr>
          </a:p>
          <a:p>
            <a:r>
              <a:rPr lang="fr-CA" sz="1400" b="1" dirty="0">
                <a:solidFill>
                  <a:schemeClr val="tx1"/>
                </a:solidFill>
              </a:rPr>
              <a:t>Soutien pour les examens</a:t>
            </a:r>
          </a:p>
          <a:p>
            <a:r>
              <a:rPr lang="fr-CA" sz="1400" dirty="0">
                <a:solidFill>
                  <a:schemeClr val="tx1"/>
                </a:solidFill>
                <a:hlinkClick r:id="rId6"/>
              </a:rPr>
              <a:t>Andre.martel.1@umontreal.ca</a:t>
            </a:r>
            <a:endParaRPr lang="fr-CA" sz="1400" dirty="0">
              <a:solidFill>
                <a:schemeClr val="tx1"/>
              </a:solidFill>
            </a:endParaRPr>
          </a:p>
          <a:p>
            <a:endParaRPr lang="fr-CA" sz="1400" dirty="0">
              <a:solidFill>
                <a:schemeClr val="tx1"/>
              </a:solidFill>
            </a:endParaRPr>
          </a:p>
          <a:p>
            <a:endParaRPr lang="fr-CA" sz="1400" dirty="0">
              <a:solidFill>
                <a:schemeClr val="tx1"/>
              </a:solidFill>
            </a:endParaRPr>
          </a:p>
          <a:p>
            <a:endParaRPr lang="fr-CA" sz="1400" dirty="0">
              <a:solidFill>
                <a:schemeClr val="tx1"/>
              </a:solidFill>
            </a:endParaRPr>
          </a:p>
          <a:p>
            <a:endParaRPr lang="fr-CA" sz="1400" dirty="0">
              <a:solidFill>
                <a:schemeClr val="tx1"/>
              </a:solidFill>
            </a:endParaRPr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AF61F166-BB85-4CB9-8E33-3AF51005E2E9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CA" dirty="0"/>
              <a:t>Coordonnées à la Faculté</a:t>
            </a:r>
          </a:p>
        </p:txBody>
      </p:sp>
    </p:spTree>
    <p:extLst>
      <p:ext uri="{BB962C8B-B14F-4D97-AF65-F5344CB8AC3E}">
        <p14:creationId xmlns:p14="http://schemas.microsoft.com/office/powerpoint/2010/main" val="15453588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D3633E-0D1C-446F-B6A4-51683B365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Rencontre annuelle des chargées et chargés de cours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84FFCE1-7F4C-482B-8F2E-256F495F8C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dirty="0"/>
              <a:t>Date à déterminer pour l’édition 2026</a:t>
            </a: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0308266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AF61F166-BB85-4CB9-8E33-3AF51005E2E9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85800" y="579721"/>
            <a:ext cx="2593054" cy="1876715"/>
          </a:xfrm>
        </p:spPr>
        <p:txBody>
          <a:bodyPr>
            <a:normAutofit fontScale="90000"/>
          </a:bodyPr>
          <a:lstStyle/>
          <a:p>
            <a:r>
              <a:rPr lang="fr-CA" dirty="0"/>
              <a:t>Merci!</a:t>
            </a:r>
            <a:br>
              <a:rPr lang="fr-CA" dirty="0"/>
            </a:br>
            <a:br>
              <a:rPr lang="fr-CA" dirty="0"/>
            </a:br>
            <a:r>
              <a:rPr lang="fr-CA" dirty="0"/>
              <a:t>Questions?</a:t>
            </a:r>
            <a:br>
              <a:rPr lang="fr-CA" dirty="0"/>
            </a:br>
            <a:br>
              <a:rPr lang="fr-CA" dirty="0"/>
            </a:br>
            <a:br>
              <a:rPr lang="fr-CA" sz="1800" dirty="0"/>
            </a:br>
            <a:br>
              <a:rPr lang="fr-CA" sz="1800" dirty="0"/>
            </a:br>
            <a:r>
              <a:rPr lang="fr-CA" sz="1800" dirty="0"/>
              <a:t>Section boîte à outil sur le site de la Faculté de pharmacie</a:t>
            </a:r>
            <a:br>
              <a:rPr lang="fr-CA" sz="1800" dirty="0"/>
            </a:br>
            <a:br>
              <a:rPr lang="fr-CA" sz="1800" dirty="0"/>
            </a:br>
            <a:r>
              <a:rPr lang="fr-CA" sz="1200" dirty="0"/>
              <a:t>https://pharm.umontreal.ca/faculte/la-faculte-recrute/equipe-denseignement-et-charges-de-cours/</a:t>
            </a:r>
            <a:br>
              <a:rPr lang="fr-CA" sz="1200" dirty="0"/>
            </a:br>
            <a:endParaRPr lang="fr-CA" sz="1200" dirty="0"/>
          </a:p>
        </p:txBody>
      </p:sp>
    </p:spTree>
    <p:extLst>
      <p:ext uri="{BB962C8B-B14F-4D97-AF65-F5344CB8AC3E}">
        <p14:creationId xmlns:p14="http://schemas.microsoft.com/office/powerpoint/2010/main" val="14917735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41776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6097BB8-67B4-4B08-9A27-9B8557354CA6}"/>
              </a:ext>
            </a:extLst>
          </p:cNvPr>
          <p:cNvSpPr>
            <a:spLocks noGrp="1"/>
          </p:cNvSpPr>
          <p:nvPr>
            <p:ph sz="quarter" idx="4294967295"/>
            <p:custDataLst>
              <p:tags r:id="rId1"/>
            </p:custDataLst>
          </p:nvPr>
        </p:nvSpPr>
        <p:spPr>
          <a:xfrm>
            <a:off x="603801" y="1310693"/>
            <a:ext cx="5210589" cy="3257549"/>
          </a:xfrm>
          <a:prstGeom prst="rect">
            <a:avLst/>
          </a:prstGeom>
        </p:spPr>
        <p:txBody>
          <a:bodyPr numCol="1" spcCol="822960">
            <a:normAutofit lnSpcReduction="10000"/>
          </a:bodyPr>
          <a:lstStyle/>
          <a:p>
            <a:r>
              <a:rPr lang="fr-CA" dirty="0"/>
              <a:t>Réception d’un 1</a:t>
            </a:r>
            <a:r>
              <a:rPr lang="fr-CA" baseline="30000" dirty="0"/>
              <a:t>er</a:t>
            </a:r>
            <a:r>
              <a:rPr lang="fr-CA" dirty="0"/>
              <a:t> courriel de la part des TI UdeM</a:t>
            </a:r>
          </a:p>
          <a:p>
            <a:pPr lvl="1"/>
            <a:r>
              <a:rPr lang="fr-CA" sz="1400" dirty="0"/>
              <a:t>Code d’accès</a:t>
            </a:r>
          </a:p>
          <a:p>
            <a:pPr lvl="1"/>
            <a:r>
              <a:rPr lang="fr-CA" sz="1400" dirty="0"/>
              <a:t>Courriel UdeM: toutes les communications de la part de l’UdeM seront acheminées à cette adresse.</a:t>
            </a:r>
          </a:p>
          <a:p>
            <a:pPr lvl="1"/>
            <a:r>
              <a:rPr lang="fr-CA" sz="1400" dirty="0"/>
              <a:t>Offre de services des TI</a:t>
            </a:r>
          </a:p>
          <a:p>
            <a:pPr lvl="1"/>
            <a:endParaRPr lang="fr-CA" sz="1400" dirty="0"/>
          </a:p>
          <a:p>
            <a:pPr marL="0" lvl="1" indent="0">
              <a:spcAft>
                <a:spcPts val="1200"/>
              </a:spcAft>
              <a:buNone/>
            </a:pPr>
            <a:r>
              <a:rPr lang="fr-CA" sz="1800" dirty="0">
                <a:solidFill>
                  <a:schemeClr val="accent2"/>
                </a:solidFill>
                <a:latin typeface="+mn-lt"/>
                <a:cs typeface="+mn-cs"/>
              </a:rPr>
              <a:t>Réception d’un 2e courriel de la part des TI UdeM</a:t>
            </a:r>
          </a:p>
          <a:p>
            <a:pPr lvl="1"/>
            <a:r>
              <a:rPr lang="fr-CA" sz="1400" dirty="0"/>
              <a:t>UNIP/mot de passe temporaire</a:t>
            </a:r>
          </a:p>
          <a:p>
            <a:pPr marL="0" lvl="1" indent="0">
              <a:buNone/>
            </a:pPr>
            <a:endParaRPr lang="fr-CA" sz="1400" dirty="0"/>
          </a:p>
          <a:p>
            <a:pPr marL="0" lvl="1" indent="0">
              <a:buNone/>
            </a:pPr>
            <a:r>
              <a:rPr lang="fr-CA" sz="1800" dirty="0">
                <a:solidFill>
                  <a:schemeClr val="accent2"/>
                </a:solidFill>
                <a:latin typeface="+mn-lt"/>
                <a:cs typeface="+mn-cs"/>
              </a:rPr>
              <a:t>Guide des services informatiques offerts</a:t>
            </a:r>
          </a:p>
          <a:p>
            <a:pPr marL="0" lvl="1" indent="0">
              <a:buNone/>
            </a:pPr>
            <a:r>
              <a:rPr lang="fr-CA" sz="1500" dirty="0">
                <a:solidFill>
                  <a:schemeClr val="accent2"/>
                </a:solidFill>
                <a:latin typeface="+mn-lt"/>
                <a:cs typeface="+mn-cs"/>
                <a:hlinkClick r:id="rId6"/>
              </a:rPr>
              <a:t>https://ti.umontreal.ca/fileadmin/ti/documents/Guides_services_informatiques/GuideServicesInformatiquesCHC.pdf</a:t>
            </a:r>
            <a:endParaRPr lang="fr-CA" sz="1500" dirty="0">
              <a:solidFill>
                <a:schemeClr val="accent2"/>
              </a:solidFill>
              <a:latin typeface="+mn-lt"/>
              <a:cs typeface="+mn-cs"/>
            </a:endParaRPr>
          </a:p>
          <a:p>
            <a:pPr marL="0" lvl="1" indent="0">
              <a:buNone/>
            </a:pPr>
            <a:endParaRPr lang="fr-CA" sz="1800" dirty="0">
              <a:solidFill>
                <a:schemeClr val="accent2"/>
              </a:solidFill>
              <a:latin typeface="+mn-lt"/>
              <a:cs typeface="+mn-cs"/>
            </a:endParaRPr>
          </a:p>
          <a:p>
            <a:pPr marL="0" lvl="1" indent="0">
              <a:buNone/>
            </a:pPr>
            <a:endParaRPr lang="fr-CA" sz="1800" dirty="0">
              <a:solidFill>
                <a:schemeClr val="accent2"/>
              </a:solidFill>
              <a:latin typeface="+mn-lt"/>
              <a:cs typeface="+mn-cs"/>
            </a:endParaRPr>
          </a:p>
          <a:p>
            <a:pPr marL="0" lvl="1" indent="0">
              <a:buNone/>
            </a:pPr>
            <a:endParaRPr lang="fr-CA" sz="1800" dirty="0">
              <a:solidFill>
                <a:schemeClr val="accent2"/>
              </a:solidFill>
              <a:latin typeface="+mn-lt"/>
              <a:cs typeface="+mn-cs"/>
            </a:endParaRPr>
          </a:p>
          <a:p>
            <a:pPr marL="0" lvl="1" indent="0">
              <a:buNone/>
            </a:pPr>
            <a:endParaRPr lang="fr-CA" sz="1400" dirty="0"/>
          </a:p>
          <a:p>
            <a:pPr lvl="1"/>
            <a:endParaRPr lang="fr-CA" sz="1400" dirty="0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AF61F166-BB85-4CB9-8E33-3AF51005E2E9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85800" y="330831"/>
            <a:ext cx="7886700" cy="800958"/>
          </a:xfrm>
        </p:spPr>
        <p:txBody>
          <a:bodyPr/>
          <a:lstStyle/>
          <a:p>
            <a:r>
              <a:rPr lang="fr-CA" dirty="0"/>
              <a:t>Votre code d’accès et votre courriel institutionnel UdeM</a:t>
            </a:r>
          </a:p>
        </p:txBody>
      </p:sp>
      <p:sp>
        <p:nvSpPr>
          <p:cNvPr id="12" name="Forme libre : Carré couleur accent">
            <a:extLst>
              <a:ext uri="{FF2B5EF4-FFF2-40B4-BE49-F238E27FC236}">
                <a16:creationId xmlns:a16="http://schemas.microsoft.com/office/drawing/2014/main" id="{9748231F-710F-4E13-90E8-CC221686C2B5}"/>
              </a:ext>
            </a:extLst>
          </p:cNvPr>
          <p:cNvSpPr>
            <a:spLocks noChangeAspect="1"/>
          </p:cNvSpPr>
          <p:nvPr>
            <p:custDataLst>
              <p:tags r:id="rId3"/>
            </p:custDataLst>
          </p:nvPr>
        </p:nvSpPr>
        <p:spPr>
          <a:xfrm>
            <a:off x="5886450" y="1885950"/>
            <a:ext cx="3257550" cy="3257550"/>
          </a:xfrm>
          <a:custGeom>
            <a:avLst/>
            <a:gdLst>
              <a:gd name="connsiteX0" fmla="*/ 0 w 5995851"/>
              <a:gd name="connsiteY0" fmla="*/ 0 h 5995851"/>
              <a:gd name="connsiteX1" fmla="*/ 5995851 w 5995851"/>
              <a:gd name="connsiteY1" fmla="*/ 0 h 5995851"/>
              <a:gd name="connsiteX2" fmla="*/ 5995851 w 5995851"/>
              <a:gd name="connsiteY2" fmla="*/ 2566851 h 5995851"/>
              <a:gd name="connsiteX3" fmla="*/ 2566851 w 5995851"/>
              <a:gd name="connsiteY3" fmla="*/ 2566851 h 5995851"/>
              <a:gd name="connsiteX4" fmla="*/ 2566851 w 5995851"/>
              <a:gd name="connsiteY4" fmla="*/ 5995851 h 5995851"/>
              <a:gd name="connsiteX5" fmla="*/ 0 w 5995851"/>
              <a:gd name="connsiteY5" fmla="*/ 5995851 h 5995851"/>
              <a:gd name="connsiteX6" fmla="*/ 0 w 5995851"/>
              <a:gd name="connsiteY6" fmla="*/ 0 h 5995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5851" h="5995851">
                <a:moveTo>
                  <a:pt x="0" y="0"/>
                </a:moveTo>
                <a:lnTo>
                  <a:pt x="5995851" y="0"/>
                </a:lnTo>
                <a:lnTo>
                  <a:pt x="5995851" y="2566851"/>
                </a:lnTo>
                <a:lnTo>
                  <a:pt x="2566851" y="2566851"/>
                </a:lnTo>
                <a:lnTo>
                  <a:pt x="2566851" y="5995851"/>
                </a:lnTo>
                <a:lnTo>
                  <a:pt x="0" y="599585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CA" sz="1013"/>
          </a:p>
        </p:txBody>
      </p:sp>
      <p:pic>
        <p:nvPicPr>
          <p:cNvPr id="13" name="Espace réservé pour une image  12">
            <a:extLst>
              <a:ext uri="{FF2B5EF4-FFF2-40B4-BE49-F238E27FC236}">
                <a16:creationId xmlns:a16="http://schemas.microsoft.com/office/drawing/2014/main" id="{4CECAA68-0422-4316-B63A-D10816B405A3}"/>
              </a:ext>
            </a:extLst>
          </p:cNvPr>
          <p:cNvPicPr>
            <a:picLocks noGrp="1" noChangeAspect="1"/>
          </p:cNvPicPr>
          <p:nvPr>
            <p:ph type="pic" sz="quarter" idx="4294967295"/>
            <p:custDataLst>
              <p:tags r:id="rId4"/>
            </p:custDataLst>
          </p:nvPr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2250" y="2571750"/>
            <a:ext cx="257175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6326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6097BB8-67B4-4B08-9A27-9B8557354CA6}"/>
              </a:ext>
            </a:extLst>
          </p:cNvPr>
          <p:cNvSpPr>
            <a:spLocks noGrp="1"/>
          </p:cNvSpPr>
          <p:nvPr>
            <p:ph sz="quarter" idx="4294967295"/>
            <p:custDataLst>
              <p:tags r:id="rId1"/>
            </p:custDataLst>
          </p:nvPr>
        </p:nvSpPr>
        <p:spPr>
          <a:xfrm>
            <a:off x="685799" y="1351914"/>
            <a:ext cx="7543800" cy="298864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fr-CA" dirty="0"/>
              <a:t>Remplissez votre parcours d’intégration Synchro</a:t>
            </a:r>
          </a:p>
          <a:p>
            <a:r>
              <a:rPr lang="fr-CA" dirty="0"/>
              <a:t>(</a:t>
            </a:r>
            <a:r>
              <a:rPr lang="fr-CA" sz="1600" dirty="0">
                <a:hlinkClick r:id="rId4"/>
              </a:rPr>
              <a:t>https://www.synchro.umontreal.ca</a:t>
            </a:r>
            <a:r>
              <a:rPr lang="fr-CA" sz="1600" dirty="0"/>
              <a:t>)</a:t>
            </a:r>
          </a:p>
          <a:p>
            <a:r>
              <a:rPr lang="fr-CA" sz="1400" dirty="0">
                <a:solidFill>
                  <a:schemeClr val="tx1"/>
                </a:solidFill>
              </a:rPr>
              <a:t>Vous avez 31 jours, à partir de votre date d’entrée en fonction, pour compléter votre parcours d’intégration et nous acheminer vos formulaires dûment remplis</a:t>
            </a:r>
          </a:p>
          <a:p>
            <a:endParaRPr lang="fr-CA" dirty="0"/>
          </a:p>
          <a:p>
            <a:r>
              <a:rPr lang="fr-CA" dirty="0"/>
              <a:t>Suivez cette formation obligatoire</a:t>
            </a:r>
          </a:p>
          <a:p>
            <a:r>
              <a:rPr lang="fr-CA" sz="1600" dirty="0">
                <a:solidFill>
                  <a:schemeClr val="tx1"/>
                </a:solidFill>
                <a:hlinkClick r:id="rId5"/>
              </a:rPr>
              <a:t>Contrer et prévenir les violences à caractère sexuel: L’important c’est d’agir!</a:t>
            </a:r>
            <a:endParaRPr lang="fr-CA" sz="1600" dirty="0">
              <a:solidFill>
                <a:schemeClr val="tx1"/>
              </a:solidFill>
            </a:endParaRPr>
          </a:p>
          <a:p>
            <a:endParaRPr lang="fr-CA" sz="1400" dirty="0">
              <a:solidFill>
                <a:schemeClr val="tx1"/>
              </a:solidFill>
            </a:endParaRPr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AF61F166-BB85-4CB9-8E33-3AF51005E2E9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CA" dirty="0"/>
              <a:t>À faire dès votre arrivée</a:t>
            </a:r>
          </a:p>
        </p:txBody>
      </p:sp>
    </p:spTree>
    <p:extLst>
      <p:ext uri="{BB962C8B-B14F-4D97-AF65-F5344CB8AC3E}">
        <p14:creationId xmlns:p14="http://schemas.microsoft.com/office/powerpoint/2010/main" val="21021141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ce réservé pour une image  4">
            <a:extLst>
              <a:ext uri="{FF2B5EF4-FFF2-40B4-BE49-F238E27FC236}">
                <a16:creationId xmlns:a16="http://schemas.microsoft.com/office/drawing/2014/main" id="{390508C1-F796-154B-A034-1BBFE8A4D7C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5147220" cy="5147219"/>
          </a:xfrm>
          <a:prstGeom prst="rect">
            <a:avLst/>
          </a:prstGeom>
        </p:spPr>
      </p:pic>
      <p:sp>
        <p:nvSpPr>
          <p:cNvPr id="3" name="Carré-couleur accent">
            <a:extLst>
              <a:ext uri="{FF2B5EF4-FFF2-40B4-BE49-F238E27FC236}">
                <a16:creationId xmlns:a16="http://schemas.microsoft.com/office/drawing/2014/main" id="{B8794A7D-FC62-814E-B98E-89D8B53E77AA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2571750" cy="25717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013"/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27D89A84-51FD-2445-87F8-0B418F0566CD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0" y="0"/>
            <a:ext cx="1881018" cy="1885433"/>
            <a:chOff x="-1217" y="0"/>
            <a:chExt cx="1881018" cy="1885433"/>
          </a:xfrm>
        </p:grpSpPr>
        <p:sp>
          <p:nvSpPr>
            <p:cNvPr id="5" name="Carré-couleur accent">
              <a:extLst>
                <a:ext uri="{FF2B5EF4-FFF2-40B4-BE49-F238E27FC236}">
                  <a16:creationId xmlns:a16="http://schemas.microsoft.com/office/drawing/2014/main" id="{A087B2C3-0F7C-8F45-91CF-C18887A6F9FD}"/>
                </a:ext>
              </a:extLst>
            </p:cNvPr>
            <p:cNvSpPr/>
            <p:nvPr userDrawn="1"/>
          </p:nvSpPr>
          <p:spPr>
            <a:xfrm>
              <a:off x="-1217" y="0"/>
              <a:ext cx="1881018" cy="1885433"/>
            </a:xfrm>
            <a:prstGeom prst="rect">
              <a:avLst/>
            </a:prstGeom>
            <a:solidFill>
              <a:srgbClr val="0057AC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875CA2C2-7320-C44D-BBC3-674D2559FA0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/>
            <a:stretch>
              <a:fillRect/>
            </a:stretch>
          </p:blipFill>
          <p:spPr>
            <a:xfrm>
              <a:off x="152337" y="621414"/>
              <a:ext cx="1588656" cy="648802"/>
            </a:xfrm>
            <a:prstGeom prst="rect">
              <a:avLst/>
            </a:prstGeom>
          </p:spPr>
        </p:pic>
      </p:grpSp>
      <p:sp>
        <p:nvSpPr>
          <p:cNvPr id="8" name="Sous-titre 4">
            <a:extLst>
              <a:ext uri="{FF2B5EF4-FFF2-40B4-BE49-F238E27FC236}">
                <a16:creationId xmlns:a16="http://schemas.microsoft.com/office/drawing/2014/main" id="{0B4573B1-63E8-3741-9546-23A213103309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5593260" y="2735119"/>
            <a:ext cx="3232687" cy="1230593"/>
          </a:xfrm>
          <a:prstGeom prst="rect">
            <a:avLst/>
          </a:prstGeom>
        </p:spPr>
        <p:txBody>
          <a:bodyPr vert="horz" lIns="0" tIns="0" rIns="0" bIns="0" rtlCol="0">
            <a:normAutofit fontScale="92500" lnSpcReduction="20000"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171450" indent="-17145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fr-FR" sz="1600" kern="1200" dirty="0">
                <a:solidFill>
                  <a:srgbClr val="4D4C4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42900" indent="-17145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rgbClr val="4D4C4A"/>
                </a:solidFill>
                <a:latin typeface="+mn-lt"/>
                <a:ea typeface="+mn-ea"/>
                <a:cs typeface="+mn-cs"/>
              </a:defRPr>
            </a:lvl3pPr>
            <a:lvl4pPr marL="640556" indent="-17145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6">
                  <a:lumMod val="75000"/>
                  <a:lumOff val="25000"/>
                </a:schemeClr>
              </a:buClr>
              <a:buSzPct val="100000"/>
              <a:buFont typeface="Arial" panose="020B0604020202020204" pitchFamily="34" charset="0"/>
              <a:buChar char="•"/>
              <a:defRPr sz="1400" kern="1200">
                <a:solidFill>
                  <a:srgbClr val="4D4C4A"/>
                </a:solidFill>
                <a:latin typeface="+mn-lt"/>
                <a:ea typeface="+mn-ea"/>
                <a:cs typeface="+mn-cs"/>
              </a:defRPr>
            </a:lvl4pPr>
            <a:lvl5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350"/>
              </a:spcAft>
              <a:buFont typeface="Arial" panose="020B0604020202020204" pitchFamily="34" charset="0"/>
              <a:buNone/>
              <a:defRPr lang="fr-CA" sz="1800" b="1" kern="1200" dirty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dirty="0"/>
              <a:t>Local S1-116</a:t>
            </a:r>
          </a:p>
          <a:p>
            <a:r>
              <a:rPr lang="fr-CA" dirty="0"/>
              <a:t>Clé disponible à l’accueil</a:t>
            </a:r>
          </a:p>
          <a:p>
            <a:r>
              <a:rPr lang="fr-CA" dirty="0"/>
              <a:t>2</a:t>
            </a:r>
            <a:r>
              <a:rPr lang="fr-CA" baseline="30000" dirty="0"/>
              <a:t>e</a:t>
            </a:r>
            <a:r>
              <a:rPr lang="fr-CA" dirty="0"/>
              <a:t> étage, local 2286</a:t>
            </a:r>
          </a:p>
          <a:p>
            <a:r>
              <a:rPr lang="fr-CA" dirty="0"/>
              <a:t>Pavillon Jean-Coutu</a:t>
            </a:r>
          </a:p>
        </p:txBody>
      </p:sp>
      <p:sp>
        <p:nvSpPr>
          <p:cNvPr id="9" name="Titre 3">
            <a:extLst>
              <a:ext uri="{FF2B5EF4-FFF2-40B4-BE49-F238E27FC236}">
                <a16:creationId xmlns:a16="http://schemas.microsoft.com/office/drawing/2014/main" id="{1E05BBCB-966B-1F4D-AFC6-1831AE667FF0}"/>
              </a:ext>
            </a:extLst>
          </p:cNvPr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5593260" y="553118"/>
            <a:ext cx="2914650" cy="212865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dirty="0"/>
              <a:t>Local à la disposition des chargés (es) de cours</a:t>
            </a:r>
            <a:br>
              <a:rPr lang="fr-CA" dirty="0"/>
            </a:b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4822532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6097BB8-67B4-4B08-9A27-9B8557354CA6}"/>
              </a:ext>
            </a:extLst>
          </p:cNvPr>
          <p:cNvSpPr>
            <a:spLocks noGrp="1"/>
          </p:cNvSpPr>
          <p:nvPr>
            <p:ph sz="quarter" idx="4294967295"/>
            <p:custDataLst>
              <p:tags r:id="rId1"/>
            </p:custDataLst>
          </p:nvPr>
        </p:nvSpPr>
        <p:spPr>
          <a:xfrm>
            <a:off x="685797" y="1351912"/>
            <a:ext cx="7886699" cy="2970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fr-CA" dirty="0"/>
              <a:t>Calendrier universitaire – Trimestre Automne 2025</a:t>
            </a:r>
          </a:p>
          <a:p>
            <a:endParaRPr lang="fr-CA" dirty="0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AF61F166-BB85-4CB9-8E33-3AF51005E2E9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85800" y="330831"/>
            <a:ext cx="7886700" cy="800958"/>
          </a:xfrm>
        </p:spPr>
        <p:txBody>
          <a:bodyPr/>
          <a:lstStyle/>
          <a:p>
            <a:r>
              <a:rPr lang="fr-CA" dirty="0"/>
              <a:t>Études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A7BB9240-FD99-4234-BD98-13BF87AC92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798" y="1855287"/>
            <a:ext cx="5843480" cy="2299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3530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6097BB8-67B4-4B08-9A27-9B8557354CA6}"/>
              </a:ext>
            </a:extLst>
          </p:cNvPr>
          <p:cNvSpPr>
            <a:spLocks noGrp="1"/>
          </p:cNvSpPr>
          <p:nvPr>
            <p:ph sz="quarter" idx="4294967295"/>
            <p:custDataLst>
              <p:tags r:id="rId1"/>
            </p:custDataLst>
          </p:nvPr>
        </p:nvSpPr>
        <p:spPr>
          <a:xfrm>
            <a:off x="685799" y="1351914"/>
            <a:ext cx="7543800" cy="298864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fr-CA" sz="1400" dirty="0">
                <a:solidFill>
                  <a:schemeClr val="tx1"/>
                </a:solidFill>
              </a:rPr>
              <a:t>Les étudiants en pharmacie consultent régulièrement </a:t>
            </a:r>
            <a:r>
              <a:rPr lang="fr-CA" sz="1400" dirty="0" err="1">
                <a:solidFill>
                  <a:schemeClr val="tx1"/>
                </a:solidFill>
              </a:rPr>
              <a:t>StudiUM</a:t>
            </a:r>
            <a:r>
              <a:rPr lang="fr-CA" sz="1400" dirty="0">
                <a:solidFill>
                  <a:schemeClr val="tx1"/>
                </a:solidFill>
              </a:rPr>
              <a:t> pour suivre le déroulement de leurs cours et accéder aux documents que vous y déposerez. Cette plateforme offre une variété d’outils pédagogiques visant à enrichir votre enseignement.</a:t>
            </a:r>
          </a:p>
          <a:p>
            <a:endParaRPr lang="fr-CA" sz="1400" dirty="0">
              <a:solidFill>
                <a:schemeClr val="tx1"/>
              </a:solidFill>
            </a:endParaRPr>
          </a:p>
          <a:p>
            <a:r>
              <a:rPr lang="fr-CA" sz="1400" b="1" dirty="0">
                <a:solidFill>
                  <a:schemeClr val="tx1"/>
                </a:solidFill>
              </a:rPr>
              <a:t>Accès</a:t>
            </a:r>
            <a:r>
              <a:rPr lang="fr-CA" sz="1400" dirty="0">
                <a:solidFill>
                  <a:schemeClr val="tx1"/>
                </a:solidFill>
              </a:rPr>
              <a:t>: </a:t>
            </a:r>
            <a:r>
              <a:rPr lang="fr-CA" sz="1400" dirty="0">
                <a:solidFill>
                  <a:schemeClr val="tx1"/>
                </a:solidFill>
                <a:hlinkClick r:id="rId4"/>
              </a:rPr>
              <a:t>andre.martel.1@umontreal.ca</a:t>
            </a:r>
            <a:endParaRPr lang="fr-CA" sz="1400" dirty="0">
              <a:solidFill>
                <a:schemeClr val="tx1"/>
              </a:solidFill>
            </a:endParaRPr>
          </a:p>
          <a:p>
            <a:endParaRPr lang="fr-CA" sz="1400" dirty="0">
              <a:solidFill>
                <a:schemeClr val="tx1"/>
              </a:solidFill>
            </a:endParaRPr>
          </a:p>
          <a:p>
            <a:r>
              <a:rPr lang="fr-CA" sz="1400" b="1" dirty="0">
                <a:solidFill>
                  <a:schemeClr val="tx1"/>
                </a:solidFill>
              </a:rPr>
              <a:t>Formation </a:t>
            </a:r>
            <a:r>
              <a:rPr lang="fr-CA" sz="1400" b="1" dirty="0" err="1">
                <a:solidFill>
                  <a:schemeClr val="tx1"/>
                </a:solidFill>
              </a:rPr>
              <a:t>StudiUM</a:t>
            </a:r>
            <a:r>
              <a:rPr lang="fr-CA" sz="1400" b="1" dirty="0">
                <a:solidFill>
                  <a:schemeClr val="tx1"/>
                </a:solidFill>
              </a:rPr>
              <a:t> 101 et soutien technique</a:t>
            </a:r>
          </a:p>
          <a:p>
            <a:r>
              <a:rPr lang="fr-CA" sz="1400" dirty="0">
                <a:solidFill>
                  <a:schemeClr val="tx1"/>
                </a:solidFill>
                <a:hlinkClick r:id="rId5"/>
              </a:rPr>
              <a:t>https://soutien-studium.refined.site/</a:t>
            </a:r>
            <a:endParaRPr lang="fr-CA" sz="1400" dirty="0">
              <a:solidFill>
                <a:schemeClr val="tx1"/>
              </a:solidFill>
            </a:endParaRPr>
          </a:p>
          <a:p>
            <a:endParaRPr lang="fr-CA" sz="1400" dirty="0">
              <a:solidFill>
                <a:schemeClr val="tx1"/>
              </a:solidFill>
            </a:endParaRPr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AF61F166-BB85-4CB9-8E33-3AF51005E2E9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CA" dirty="0" err="1"/>
              <a:t>StudiUM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8838301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6097BB8-67B4-4B08-9A27-9B8557354CA6}"/>
              </a:ext>
            </a:extLst>
          </p:cNvPr>
          <p:cNvSpPr>
            <a:spLocks noGrp="1"/>
          </p:cNvSpPr>
          <p:nvPr>
            <p:ph sz="quarter" idx="4294967295"/>
            <p:custDataLst>
              <p:tags r:id="rId1"/>
            </p:custDataLst>
          </p:nvPr>
        </p:nvSpPr>
        <p:spPr>
          <a:xfrm>
            <a:off x="685799" y="1351914"/>
            <a:ext cx="7543800" cy="2988644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r>
              <a:rPr lang="fr-CA" sz="1400" b="1" dirty="0">
                <a:solidFill>
                  <a:schemeClr val="tx1"/>
                </a:solidFill>
              </a:rPr>
              <a:t>Principales responsabilités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1400" dirty="0">
                <a:solidFill>
                  <a:schemeClr val="tx1"/>
                </a:solidFill>
              </a:rPr>
              <a:t>Préparation des examens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1400" dirty="0">
                <a:solidFill>
                  <a:schemeClr val="tx1"/>
                </a:solidFill>
              </a:rPr>
              <a:t>Assister aux examens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1400" dirty="0">
                <a:solidFill>
                  <a:schemeClr val="tx1"/>
                </a:solidFill>
              </a:rPr>
              <a:t>Correction des examens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1400" dirty="0">
                <a:solidFill>
                  <a:schemeClr val="tx1"/>
                </a:solidFill>
              </a:rPr>
              <a:t>Compléter le fichier de la note globale et l’envoyer au TGDE de votre programme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1400" dirty="0">
                <a:solidFill>
                  <a:schemeClr val="tx1"/>
                </a:solidFill>
              </a:rPr>
              <a:t>Assister aux jurys d’examen s’il y a lieu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1400" dirty="0">
                <a:solidFill>
                  <a:schemeClr val="tx1"/>
                </a:solidFill>
              </a:rPr>
              <a:t>Préparer un examen différé ou de reprise s’il y a lieu.</a:t>
            </a:r>
          </a:p>
          <a:p>
            <a:endParaRPr lang="fr-CA" sz="1400" dirty="0">
              <a:solidFill>
                <a:schemeClr val="tx1"/>
              </a:solidFill>
            </a:endParaRPr>
          </a:p>
          <a:p>
            <a:r>
              <a:rPr lang="fr-CA" sz="1400" b="1" dirty="0" err="1">
                <a:solidFill>
                  <a:schemeClr val="tx1"/>
                </a:solidFill>
              </a:rPr>
              <a:t>Examsoft</a:t>
            </a:r>
            <a:endParaRPr lang="fr-CA" sz="1400" b="1" dirty="0">
              <a:solidFill>
                <a:schemeClr val="tx1"/>
              </a:solidFill>
            </a:endParaRPr>
          </a:p>
          <a:p>
            <a:r>
              <a:rPr lang="fr-CA" sz="1400" dirty="0">
                <a:solidFill>
                  <a:schemeClr val="tx1"/>
                </a:solidFill>
              </a:rPr>
              <a:t>Soutien et formation</a:t>
            </a:r>
            <a:r>
              <a:rPr lang="fr-CA" sz="1400" b="1" dirty="0">
                <a:solidFill>
                  <a:schemeClr val="tx1"/>
                </a:solidFill>
              </a:rPr>
              <a:t>: André Martel</a:t>
            </a:r>
          </a:p>
          <a:p>
            <a:r>
              <a:rPr lang="fr-CA" sz="1400" dirty="0">
                <a:solidFill>
                  <a:schemeClr val="tx1"/>
                </a:solidFill>
                <a:hlinkClick r:id="rId4"/>
              </a:rPr>
              <a:t>Andre.martel.1@umontreal.ca</a:t>
            </a:r>
            <a:endParaRPr lang="fr-CA" sz="1400" dirty="0">
              <a:solidFill>
                <a:schemeClr val="tx1"/>
              </a:solidFill>
            </a:endParaRPr>
          </a:p>
          <a:p>
            <a:endParaRPr lang="fr-CA" sz="1400" b="1" dirty="0">
              <a:solidFill>
                <a:schemeClr val="tx1"/>
              </a:solidFill>
            </a:endParaRPr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AF61F166-BB85-4CB9-8E33-3AF51005E2E9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CA" dirty="0"/>
              <a:t>Examens</a:t>
            </a:r>
          </a:p>
        </p:txBody>
      </p:sp>
    </p:spTree>
    <p:extLst>
      <p:ext uri="{BB962C8B-B14F-4D97-AF65-F5344CB8AC3E}">
        <p14:creationId xmlns:p14="http://schemas.microsoft.com/office/powerpoint/2010/main" val="27624558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6097BB8-67B4-4B08-9A27-9B8557354CA6}"/>
              </a:ext>
            </a:extLst>
          </p:cNvPr>
          <p:cNvSpPr>
            <a:spLocks noGrp="1"/>
          </p:cNvSpPr>
          <p:nvPr>
            <p:ph sz="quarter" idx="4294967295"/>
            <p:custDataLst>
              <p:tags r:id="rId1"/>
            </p:custDataLst>
          </p:nvPr>
        </p:nvSpPr>
        <p:spPr>
          <a:xfrm>
            <a:off x="546653" y="1232645"/>
            <a:ext cx="8169964" cy="3580024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endParaRPr lang="fr-CA" sz="1400" b="1" dirty="0">
              <a:solidFill>
                <a:schemeClr val="tx1"/>
              </a:solidFill>
            </a:endParaRPr>
          </a:p>
          <a:p>
            <a:r>
              <a:rPr lang="fr-CA" sz="1400" b="1" dirty="0">
                <a:solidFill>
                  <a:schemeClr val="tx1"/>
                </a:solidFill>
              </a:rPr>
              <a:t>Remise des notes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1400" dirty="0">
                <a:solidFill>
                  <a:schemeClr val="tx1"/>
                </a:solidFill>
              </a:rPr>
              <a:t>2 semaines après la date de l’examen au TGDE de votre programme</a:t>
            </a:r>
            <a:endParaRPr lang="fr-CA" sz="1400" b="1" dirty="0">
              <a:solidFill>
                <a:schemeClr val="tx1"/>
              </a:solidFill>
            </a:endParaRPr>
          </a:p>
          <a:p>
            <a:endParaRPr lang="fr-CA" sz="1400" b="1" dirty="0">
              <a:solidFill>
                <a:schemeClr val="tx1"/>
              </a:solidFill>
            </a:endParaRPr>
          </a:p>
          <a:p>
            <a:r>
              <a:rPr lang="fr-CA" sz="1400" b="1" dirty="0">
                <a:solidFill>
                  <a:schemeClr val="tx1"/>
                </a:solidFill>
              </a:rPr>
              <a:t>Rétroaction de la personne enseignante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1400" dirty="0">
                <a:solidFill>
                  <a:schemeClr val="tx1"/>
                </a:solidFill>
              </a:rPr>
              <a:t>Fortement recommandée, sous la forme désirée.</a:t>
            </a:r>
          </a:p>
          <a:p>
            <a:endParaRPr lang="fr-CA" sz="1400" dirty="0">
              <a:solidFill>
                <a:schemeClr val="tx1"/>
              </a:solidFill>
            </a:endParaRPr>
          </a:p>
          <a:p>
            <a:r>
              <a:rPr lang="fr-CA" sz="1400" b="1" dirty="0">
                <a:solidFill>
                  <a:schemeClr val="tx1"/>
                </a:solidFill>
              </a:rPr>
              <a:t>Consultation des évaluations par la clientèle étudiante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1400" dirty="0">
                <a:solidFill>
                  <a:schemeClr val="tx1"/>
                </a:solidFill>
              </a:rPr>
              <a:t>Une procédure universitaire permet la consultation des évaluations.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1400" dirty="0">
                <a:solidFill>
                  <a:schemeClr val="tx1"/>
                </a:solidFill>
              </a:rPr>
              <a:t>La clientèle étudiante doit remplir un formulaire dans Studium.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1400" dirty="0">
                <a:solidFill>
                  <a:schemeClr val="tx1"/>
                </a:solidFill>
              </a:rPr>
              <a:t>Période de consultations organisées périodiquement par TGDE de programme.</a:t>
            </a:r>
          </a:p>
          <a:p>
            <a:endParaRPr lang="fr-CA" sz="1400" dirty="0">
              <a:solidFill>
                <a:schemeClr val="tx1"/>
              </a:solidFill>
            </a:endParaRPr>
          </a:p>
          <a:p>
            <a:endParaRPr lang="fr-CA" sz="1400" dirty="0">
              <a:solidFill>
                <a:schemeClr val="tx1"/>
              </a:solidFill>
            </a:endParaRPr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AF61F166-BB85-4CB9-8E33-3AF51005E2E9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CA" dirty="0"/>
              <a:t>Examens</a:t>
            </a:r>
          </a:p>
        </p:txBody>
      </p:sp>
    </p:spTree>
    <p:extLst>
      <p:ext uri="{BB962C8B-B14F-4D97-AF65-F5344CB8AC3E}">
        <p14:creationId xmlns:p14="http://schemas.microsoft.com/office/powerpoint/2010/main" val="22806849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6097BB8-67B4-4B08-9A27-9B8557354CA6}"/>
              </a:ext>
            </a:extLst>
          </p:cNvPr>
          <p:cNvSpPr>
            <a:spLocks noGrp="1"/>
          </p:cNvSpPr>
          <p:nvPr>
            <p:ph sz="quarter" idx="4294967295"/>
            <p:custDataLst>
              <p:tags r:id="rId1"/>
            </p:custDataLst>
          </p:nvPr>
        </p:nvSpPr>
        <p:spPr>
          <a:xfrm>
            <a:off x="685799" y="1232645"/>
            <a:ext cx="8030817" cy="3580024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fr-CA" sz="1400" b="1" dirty="0">
              <a:solidFill>
                <a:schemeClr val="tx1"/>
              </a:solidFill>
            </a:endParaRPr>
          </a:p>
          <a:p>
            <a:r>
              <a:rPr lang="fr-CA" sz="1400" b="1" dirty="0">
                <a:solidFill>
                  <a:schemeClr val="tx1"/>
                </a:solidFill>
              </a:rPr>
              <a:t>Révision de l’évaluation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1400" dirty="0">
                <a:solidFill>
                  <a:schemeClr val="tx1"/>
                </a:solidFill>
              </a:rPr>
              <a:t>Procédure prévue par l’UdeM.</a:t>
            </a:r>
          </a:p>
          <a:p>
            <a:r>
              <a:rPr lang="fr-CA" sz="1400" dirty="0">
                <a:solidFill>
                  <a:schemeClr val="tx1"/>
                </a:solidFill>
              </a:rPr>
              <a:t>	1- Demande de révision de notes (21 jours après l’émission du relevé de notes)</a:t>
            </a:r>
          </a:p>
          <a:p>
            <a:r>
              <a:rPr lang="fr-CA" sz="1400" dirty="0">
                <a:solidFill>
                  <a:schemeClr val="tx1"/>
                </a:solidFill>
              </a:rPr>
              <a:t>	2- Temps pour compléter la révision de notes si jugée recevable: 21 jours.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1400" dirty="0">
                <a:solidFill>
                  <a:schemeClr val="tx1"/>
                </a:solidFill>
              </a:rPr>
              <a:t>Vous serez joint seulement si la demande est jugée recevable. </a:t>
            </a:r>
          </a:p>
          <a:p>
            <a:endParaRPr lang="fr-CA" sz="1400" dirty="0">
              <a:solidFill>
                <a:schemeClr val="tx1"/>
              </a:solidFill>
            </a:endParaRPr>
          </a:p>
          <a:p>
            <a:endParaRPr lang="fr-CA" sz="1400" dirty="0">
              <a:solidFill>
                <a:schemeClr val="tx1"/>
              </a:solidFill>
            </a:endParaRPr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AF61F166-BB85-4CB9-8E33-3AF51005E2E9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CA" dirty="0"/>
              <a:t>Examens</a:t>
            </a:r>
          </a:p>
        </p:txBody>
      </p:sp>
    </p:spTree>
    <p:extLst>
      <p:ext uri="{BB962C8B-B14F-4D97-AF65-F5344CB8AC3E}">
        <p14:creationId xmlns:p14="http://schemas.microsoft.com/office/powerpoint/2010/main" val="79831170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UMONTREAL">
  <a:themeElements>
    <a:clrScheme name="COULEURS_UMONTREAL">
      <a:dk1>
        <a:srgbClr val="0B113A"/>
      </a:dk1>
      <a:lt1>
        <a:sysClr val="window" lastClr="FFFFFF"/>
      </a:lt1>
      <a:dk2>
        <a:srgbClr val="0B113A"/>
      </a:dk2>
      <a:lt2>
        <a:srgbClr val="E5F0F8"/>
      </a:lt2>
      <a:accent1>
        <a:srgbClr val="0057AC"/>
      </a:accent1>
      <a:accent2>
        <a:srgbClr val="52B782"/>
      </a:accent2>
      <a:accent3>
        <a:srgbClr val="FDE1DE"/>
      </a:accent3>
      <a:accent4>
        <a:srgbClr val="F04E26"/>
      </a:accent4>
      <a:accent5>
        <a:srgbClr val="FFCA40"/>
      </a:accent5>
      <a:accent6>
        <a:srgbClr val="024244"/>
      </a:accent6>
      <a:hlink>
        <a:srgbClr val="0057AC"/>
      </a:hlink>
      <a:folHlink>
        <a:srgbClr val="F04E26"/>
      </a:folHlink>
    </a:clrScheme>
    <a:fontScheme name="Personnalisé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MONTREAL" id="{04DF2DA8-9854-4563-B65C-DA4BCFEB40D0}" vid="{12826E35-A55D-40BE-A5CA-24862DD96188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A5F2988C27BC34DAA1D07DEA27E6086" ma:contentTypeVersion="8" ma:contentTypeDescription="Crée un document." ma:contentTypeScope="" ma:versionID="391bc8be0821a8d2ee20c1352e6a6b28">
  <xsd:schema xmlns:xsd="http://www.w3.org/2001/XMLSchema" xmlns:xs="http://www.w3.org/2001/XMLSchema" xmlns:p="http://schemas.microsoft.com/office/2006/metadata/properties" xmlns:ns2="d83e4160-01a9-4eaf-9e4a-65c7293b6aac" targetNamespace="http://schemas.microsoft.com/office/2006/metadata/properties" ma:root="true" ma:fieldsID="6975a6912abef9ae1ef72145b1d219b7" ns2:_="">
    <xsd:import namespace="d83e4160-01a9-4eaf-9e4a-65c7293b6aa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3e4160-01a9-4eaf-9e4a-65c7293b6aa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F1F8E31-9F6C-441E-B97F-046F0520DE76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56BE20E2-1DAE-47E2-834F-2E935B4FAC4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83e4160-01a9-4eaf-9e4a-65c7293b6aa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C88AFE4-1A89-4501-B201-F5C03726B5A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UMONTREAL</Template>
  <TotalTime>0</TotalTime>
  <Words>850</Words>
  <Application>Microsoft Office PowerPoint</Application>
  <PresentationFormat>Affichage à l'écran (16:9)</PresentationFormat>
  <Paragraphs>122</Paragraphs>
  <Slides>17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1" baseType="lpstr">
      <vt:lpstr>Arial</vt:lpstr>
      <vt:lpstr>Calibri</vt:lpstr>
      <vt:lpstr>Times New Roman</vt:lpstr>
      <vt:lpstr>UMONTREAL</vt:lpstr>
      <vt:lpstr>Présentation PowerPoint</vt:lpstr>
      <vt:lpstr>Votre code d’accès et votre courriel institutionnel UdeM</vt:lpstr>
      <vt:lpstr>À faire dès votre arrivée</vt:lpstr>
      <vt:lpstr>Présentation PowerPoint</vt:lpstr>
      <vt:lpstr>Études</vt:lpstr>
      <vt:lpstr>StudiUM</vt:lpstr>
      <vt:lpstr>Examens</vt:lpstr>
      <vt:lpstr>Examens</vt:lpstr>
      <vt:lpstr>Examens</vt:lpstr>
      <vt:lpstr>Aide à l’enseignement</vt:lpstr>
      <vt:lpstr>Appréciation de l’enseignement</vt:lpstr>
      <vt:lpstr>Conditions de travail, avantages sociaux et autres informations</vt:lpstr>
      <vt:lpstr>Coordonnées pour joindre les TGDE des programmes</vt:lpstr>
      <vt:lpstr>Coordonnées à la Faculté</vt:lpstr>
      <vt:lpstr>Rencontre annuelle des chargées et chargés de cours</vt:lpstr>
      <vt:lpstr>Merci!  Questions?    Section boîte à outil sur le site de la Faculté de pharmacie  https://pharm.umontreal.ca/faculte/la-faculte-recrute/equipe-denseignement-et-charges-de-cours/ 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Gabarit PowerPoint institutionnel de l'Université de Montréal</dc:title>
  <dc:creator/>
  <cp:lastModifiedBy/>
  <cp:revision>1</cp:revision>
  <dcterms:created xsi:type="dcterms:W3CDTF">2021-11-30T19:01:19Z</dcterms:created>
  <dcterms:modified xsi:type="dcterms:W3CDTF">2025-08-20T17:47:17Z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0x0101004A5F2988C27BC34DAA1D07DEA27E6086</vt:lpwstr>
  </property>
</Properties>
</file>